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59" r:id="rId1"/>
  </p:sldMasterIdLst>
  <p:notesMasterIdLst>
    <p:notesMasterId r:id="rId52"/>
  </p:notesMasterIdLst>
  <p:handoutMasterIdLst>
    <p:handoutMasterId r:id="rId53"/>
  </p:handoutMasterIdLst>
  <p:sldIdLst>
    <p:sldId id="672" r:id="rId2"/>
    <p:sldId id="675" r:id="rId3"/>
    <p:sldId id="676" r:id="rId4"/>
    <p:sldId id="677" r:id="rId5"/>
    <p:sldId id="678" r:id="rId6"/>
    <p:sldId id="679" r:id="rId7"/>
    <p:sldId id="680" r:id="rId8"/>
    <p:sldId id="723" r:id="rId9"/>
    <p:sldId id="724" r:id="rId10"/>
    <p:sldId id="682" r:id="rId11"/>
    <p:sldId id="683" r:id="rId12"/>
    <p:sldId id="684" r:id="rId13"/>
    <p:sldId id="685" r:id="rId14"/>
    <p:sldId id="686" r:id="rId15"/>
    <p:sldId id="688" r:id="rId16"/>
    <p:sldId id="689" r:id="rId17"/>
    <p:sldId id="690" r:id="rId18"/>
    <p:sldId id="691" r:id="rId19"/>
    <p:sldId id="692" r:id="rId20"/>
    <p:sldId id="693" r:id="rId21"/>
    <p:sldId id="694" r:id="rId22"/>
    <p:sldId id="695" r:id="rId23"/>
    <p:sldId id="696" r:id="rId24"/>
    <p:sldId id="697" r:id="rId25"/>
    <p:sldId id="698" r:id="rId26"/>
    <p:sldId id="699" r:id="rId27"/>
    <p:sldId id="700" r:id="rId28"/>
    <p:sldId id="701" r:id="rId29"/>
    <p:sldId id="702" r:id="rId30"/>
    <p:sldId id="703" r:id="rId31"/>
    <p:sldId id="704" r:id="rId32"/>
    <p:sldId id="705" r:id="rId33"/>
    <p:sldId id="706" r:id="rId34"/>
    <p:sldId id="707" r:id="rId35"/>
    <p:sldId id="708" r:id="rId36"/>
    <p:sldId id="709" r:id="rId37"/>
    <p:sldId id="710" r:id="rId38"/>
    <p:sldId id="711" r:id="rId39"/>
    <p:sldId id="712" r:id="rId40"/>
    <p:sldId id="713" r:id="rId41"/>
    <p:sldId id="714" r:id="rId42"/>
    <p:sldId id="715" r:id="rId43"/>
    <p:sldId id="716" r:id="rId44"/>
    <p:sldId id="717" r:id="rId45"/>
    <p:sldId id="718" r:id="rId46"/>
    <p:sldId id="719" r:id="rId47"/>
    <p:sldId id="720" r:id="rId48"/>
    <p:sldId id="721" r:id="rId49"/>
    <p:sldId id="722" r:id="rId50"/>
    <p:sldId id="725" r:id="rId51"/>
  </p:sldIdLst>
  <p:sldSz cx="9144000" cy="6858000" type="screen4x3"/>
  <p:notesSz cx="9601200" cy="7315200"/>
  <p:defaultTextStyle>
    <a:defPPr>
      <a:defRPr lang="en-US"/>
    </a:defPPr>
    <a:lvl1pPr algn="ctr" rtl="0" fontAlgn="base">
      <a:spcBef>
        <a:spcPct val="20000"/>
      </a:spcBef>
      <a:spcAft>
        <a:spcPct val="0"/>
      </a:spcAft>
      <a:buClr>
        <a:schemeClr val="hlink"/>
      </a:buClr>
      <a:buSzPct val="55000"/>
      <a:buFont typeface="Wingdings" pitchFamily="2" charset="2"/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1pPr>
    <a:lvl2pPr marL="457200" algn="ctr" rtl="0" fontAlgn="base">
      <a:spcBef>
        <a:spcPct val="20000"/>
      </a:spcBef>
      <a:spcAft>
        <a:spcPct val="0"/>
      </a:spcAft>
      <a:buClr>
        <a:schemeClr val="hlink"/>
      </a:buClr>
      <a:buSzPct val="55000"/>
      <a:buFont typeface="Wingdings" pitchFamily="2" charset="2"/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2pPr>
    <a:lvl3pPr marL="914400" algn="ctr" rtl="0" fontAlgn="base">
      <a:spcBef>
        <a:spcPct val="20000"/>
      </a:spcBef>
      <a:spcAft>
        <a:spcPct val="0"/>
      </a:spcAft>
      <a:buClr>
        <a:schemeClr val="hlink"/>
      </a:buClr>
      <a:buSzPct val="55000"/>
      <a:buFont typeface="Wingdings" pitchFamily="2" charset="2"/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3pPr>
    <a:lvl4pPr marL="1371600" algn="ctr" rtl="0" fontAlgn="base">
      <a:spcBef>
        <a:spcPct val="20000"/>
      </a:spcBef>
      <a:spcAft>
        <a:spcPct val="0"/>
      </a:spcAft>
      <a:buClr>
        <a:schemeClr val="hlink"/>
      </a:buClr>
      <a:buSzPct val="55000"/>
      <a:buFont typeface="Wingdings" pitchFamily="2" charset="2"/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4pPr>
    <a:lvl5pPr marL="1828800" algn="ctr" rtl="0" fontAlgn="base">
      <a:spcBef>
        <a:spcPct val="20000"/>
      </a:spcBef>
      <a:spcAft>
        <a:spcPct val="0"/>
      </a:spcAft>
      <a:buClr>
        <a:schemeClr val="hlink"/>
      </a:buClr>
      <a:buSzPct val="55000"/>
      <a:buFont typeface="Wingdings" pitchFamily="2" charset="2"/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5pPr>
    <a:lvl6pPr marL="2286000" algn="l" defTabSz="914400" rtl="0" eaLnBrk="1" latinLnBrk="0" hangingPunct="1"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6pPr>
    <a:lvl7pPr marL="2743200" algn="l" defTabSz="914400" rtl="0" eaLnBrk="1" latinLnBrk="0" hangingPunct="1"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7pPr>
    <a:lvl8pPr marL="3200400" algn="l" defTabSz="914400" rtl="0" eaLnBrk="1" latinLnBrk="0" hangingPunct="1"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8pPr>
    <a:lvl9pPr marL="3657600" algn="l" defTabSz="914400" rtl="0" eaLnBrk="1" latinLnBrk="0" hangingPunct="1"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ndreas Haeberlen" initials="" lastIdx="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E001A"/>
    <a:srgbClr val="ECE3E0"/>
    <a:srgbClr val="242424"/>
    <a:srgbClr val="5A7D3A"/>
    <a:srgbClr val="00CC00"/>
    <a:srgbClr val="FF9900"/>
    <a:srgbClr val="33CC33"/>
    <a:srgbClr val="FF3399"/>
    <a:srgbClr val="FF3300"/>
    <a:srgbClr val="66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0442" autoAdjust="0"/>
    <p:restoredTop sz="81111" autoAdjust="0"/>
  </p:normalViewPr>
  <p:slideViewPr>
    <p:cSldViewPr snapToGrid="0">
      <p:cViewPr varScale="1">
        <p:scale>
          <a:sx n="84" d="100"/>
          <a:sy n="84" d="100"/>
        </p:scale>
        <p:origin x="-1000" y="-96"/>
      </p:cViewPr>
      <p:guideLst>
        <p:guide orient="horz" pos="3888"/>
        <p:guide pos="5520"/>
      </p:guideLst>
    </p:cSldViewPr>
  </p:slideViewPr>
  <p:outlineViewPr>
    <p:cViewPr>
      <p:scale>
        <a:sx n="33" d="100"/>
        <a:sy n="33" d="100"/>
      </p:scale>
      <p:origin x="0" y="2334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122" d="100"/>
          <a:sy n="122" d="100"/>
        </p:scale>
        <p:origin x="-1944" y="-96"/>
      </p:cViewPr>
      <p:guideLst>
        <p:guide orient="horz" pos="2304"/>
        <p:guide pos="302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notesMaster" Target="notesMasters/notesMaster1.xml"/><Relationship Id="rId53" Type="http://schemas.openxmlformats.org/officeDocument/2006/relationships/handoutMaster" Target="handoutMasters/handoutMaster1.xml"/><Relationship Id="rId54" Type="http://schemas.openxmlformats.org/officeDocument/2006/relationships/printerSettings" Target="printerSettings/printerSettings1.bin"/><Relationship Id="rId55" Type="http://schemas.openxmlformats.org/officeDocument/2006/relationships/commentAuthors" Target="commentAuthors.xml"/><Relationship Id="rId56" Type="http://schemas.openxmlformats.org/officeDocument/2006/relationships/presProps" Target="presProps.xml"/><Relationship Id="rId57" Type="http://schemas.openxmlformats.org/officeDocument/2006/relationships/viewProps" Target="viewProps.xml"/><Relationship Id="rId58" Type="http://schemas.openxmlformats.org/officeDocument/2006/relationships/theme" Target="theme/theme1.xml"/><Relationship Id="rId59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6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1"/>
            <a:ext cx="4160973" cy="365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buClrTx/>
              <a:buSzTx/>
              <a:buFontTx/>
              <a:buNone/>
              <a:defRPr sz="1200"/>
            </a:lvl1pPr>
          </a:lstStyle>
          <a:p>
            <a:endParaRPr lang="de-DE"/>
          </a:p>
        </p:txBody>
      </p:sp>
      <p:sp>
        <p:nvSpPr>
          <p:cNvPr id="5416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440230" y="1"/>
            <a:ext cx="4160972" cy="365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ClrTx/>
              <a:buSzTx/>
              <a:buFontTx/>
              <a:buNone/>
              <a:defRPr sz="1200"/>
            </a:lvl1pPr>
          </a:lstStyle>
          <a:p>
            <a:endParaRPr lang="de-DE"/>
          </a:p>
        </p:txBody>
      </p:sp>
      <p:sp>
        <p:nvSpPr>
          <p:cNvPr id="5417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6950145"/>
            <a:ext cx="4160973" cy="365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buClrTx/>
              <a:buSzTx/>
              <a:buFontTx/>
              <a:buNone/>
              <a:defRPr sz="1200"/>
            </a:lvl1pPr>
          </a:lstStyle>
          <a:p>
            <a:endParaRPr lang="de-DE"/>
          </a:p>
        </p:txBody>
      </p:sp>
      <p:sp>
        <p:nvSpPr>
          <p:cNvPr id="5417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440230" y="6950145"/>
            <a:ext cx="4160972" cy="365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ClrTx/>
              <a:buSzTx/>
              <a:buFontTx/>
              <a:buNone/>
              <a:defRPr sz="1200"/>
            </a:lvl1pPr>
          </a:lstStyle>
          <a:p>
            <a:fld id="{66017A74-8498-4425-B905-56B59BE89ABC}" type="slidenum">
              <a:rPr lang="de-DE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7097284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1"/>
            <a:ext cx="4160973" cy="365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spcBef>
                <a:spcPct val="0"/>
              </a:spcBef>
              <a:buClrTx/>
              <a:buSzTx/>
              <a:buFontTx/>
              <a:buNone/>
              <a:defRPr sz="120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133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440230" y="1"/>
            <a:ext cx="4160972" cy="365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buClrTx/>
              <a:buSzTx/>
              <a:buFontTx/>
              <a:buNone/>
              <a:defRPr sz="120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1331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971800" y="549275"/>
            <a:ext cx="3657600" cy="27432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33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279256" y="3475660"/>
            <a:ext cx="7042689" cy="32901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33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6950145"/>
            <a:ext cx="4160973" cy="365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0" hangingPunct="0">
              <a:spcBef>
                <a:spcPct val="0"/>
              </a:spcBef>
              <a:buClrTx/>
              <a:buSzTx/>
              <a:buFontTx/>
              <a:buNone/>
              <a:defRPr sz="120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133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440230" y="6950145"/>
            <a:ext cx="4160972" cy="365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buClrTx/>
              <a:buSzTx/>
              <a:buFontTx/>
              <a:buNone/>
              <a:defRPr sz="1200">
                <a:latin typeface="Arial" charset="0"/>
              </a:defRPr>
            </a:lvl1pPr>
          </a:lstStyle>
          <a:p>
            <a:fld id="{D37F8DB4-A4FF-4A8B-9A85-9B1874A58FC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16458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95691D3-A157-48F6-8FA0-A025F564B5A1}" type="slidenum">
              <a:rPr lang="en-US"/>
              <a:pPr/>
              <a:t>1</a:t>
            </a:fld>
            <a:endParaRPr lang="en-US"/>
          </a:p>
        </p:txBody>
      </p:sp>
      <p:sp>
        <p:nvSpPr>
          <p:cNvPr id="9809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809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20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21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34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38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39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9513" y="1990725"/>
            <a:ext cx="7793037" cy="990600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Université catholique de Louvain</a:t>
            </a:r>
            <a:endParaRPr lang="en-GB" dirty="0"/>
          </a:p>
        </p:txBody>
      </p:sp>
      <p:sp>
        <p:nvSpPr>
          <p:cNvPr id="5" name="Rectangle 111"/>
          <p:cNvSpPr>
            <a:spLocks noChangeArrowheads="1"/>
          </p:cNvSpPr>
          <p:nvPr/>
        </p:nvSpPr>
        <p:spPr bwMode="auto">
          <a:xfrm>
            <a:off x="304800" y="838200"/>
            <a:ext cx="787400" cy="3429000"/>
          </a:xfrm>
          <a:prstGeom prst="rect">
            <a:avLst/>
          </a:prstGeom>
          <a:gradFill rotWithShape="0">
            <a:gsLst>
              <a:gs pos="0">
                <a:srgbClr val="708FE6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" name="Line 110"/>
          <p:cNvSpPr>
            <a:spLocks noChangeShapeType="1"/>
          </p:cNvSpPr>
          <p:nvPr/>
        </p:nvSpPr>
        <p:spPr bwMode="auto">
          <a:xfrm>
            <a:off x="842963" y="1143000"/>
            <a:ext cx="0" cy="289560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" name="Rectangle 13"/>
          <p:cNvSpPr>
            <a:spLocks noGrp="1" noChangeArrowheads="1"/>
          </p:cNvSpPr>
          <p:nvPr>
            <p:ph type="subTitle" idx="1"/>
          </p:nvPr>
        </p:nvSpPr>
        <p:spPr>
          <a:xfrm>
            <a:off x="1363663" y="3944938"/>
            <a:ext cx="64008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10" name="Rectangle 11"/>
          <p:cNvSpPr>
            <a:spLocks noChangeArrowheads="1"/>
          </p:cNvSpPr>
          <p:nvPr/>
        </p:nvSpPr>
        <p:spPr bwMode="auto">
          <a:xfrm flipV="1">
            <a:off x="201613" y="3011488"/>
            <a:ext cx="8693150" cy="55562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2" name="Rectangle 32"/>
          <p:cNvSpPr>
            <a:spLocks noChangeArrowheads="1"/>
          </p:cNvSpPr>
          <p:nvPr/>
        </p:nvSpPr>
        <p:spPr bwMode="auto">
          <a:xfrm>
            <a:off x="0" y="6605588"/>
            <a:ext cx="2829261" cy="252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sz="900" dirty="0" smtClean="0"/>
              <a:t>© 2014 M. Canini</a:t>
            </a:r>
            <a:endParaRPr lang="en-GB" sz="900" dirty="0" smtClean="0"/>
          </a:p>
        </p:txBody>
      </p:sp>
      <p:pic>
        <p:nvPicPr>
          <p:cNvPr id="13" name="Picture 12" descr="UCL_mention_RVB_web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61167" y="249555"/>
            <a:ext cx="1111383" cy="1539240"/>
          </a:xfrm>
          <a:prstGeom prst="rect">
            <a:avLst/>
          </a:prstGeom>
        </p:spPr>
      </p:pic>
      <p:sp>
        <p:nvSpPr>
          <p:cNvPr id="11" name="Rectangle 111"/>
          <p:cNvSpPr>
            <a:spLocks noChangeArrowheads="1"/>
          </p:cNvSpPr>
          <p:nvPr userDrawn="1"/>
        </p:nvSpPr>
        <p:spPr bwMode="auto">
          <a:xfrm>
            <a:off x="304800" y="838200"/>
            <a:ext cx="787400" cy="3429000"/>
          </a:xfrm>
          <a:prstGeom prst="rect">
            <a:avLst/>
          </a:prstGeom>
          <a:gradFill rotWithShape="0">
            <a:gsLst>
              <a:gs pos="0">
                <a:srgbClr val="708FE6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4" name="Line 110"/>
          <p:cNvSpPr>
            <a:spLocks noChangeShapeType="1"/>
          </p:cNvSpPr>
          <p:nvPr userDrawn="1"/>
        </p:nvSpPr>
        <p:spPr bwMode="auto">
          <a:xfrm>
            <a:off x="842963" y="1143000"/>
            <a:ext cx="0" cy="289560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5" name="Rectangle 11"/>
          <p:cNvSpPr>
            <a:spLocks noChangeArrowheads="1"/>
          </p:cNvSpPr>
          <p:nvPr userDrawn="1"/>
        </p:nvSpPr>
        <p:spPr bwMode="auto">
          <a:xfrm flipV="1">
            <a:off x="201613" y="3011488"/>
            <a:ext cx="8693150" cy="55562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7" name="Rectangle 32"/>
          <p:cNvSpPr>
            <a:spLocks noChangeArrowheads="1"/>
          </p:cNvSpPr>
          <p:nvPr userDrawn="1"/>
        </p:nvSpPr>
        <p:spPr bwMode="auto">
          <a:xfrm>
            <a:off x="0" y="6605588"/>
            <a:ext cx="1748413" cy="252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GB" sz="900" dirty="0" smtClean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orm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103F590D-1EE3-4679-BAB2-47D8C4772F51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Université catholique de Louvain</a:t>
            </a:r>
            <a:endParaRPr lang="en-GB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Empt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83AAF25D-2282-4A01-B1B7-8122C6628E7D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Université catholique de Louvain</a:t>
            </a:r>
            <a:endParaRPr lang="en-GB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9513" y="1990725"/>
            <a:ext cx="7793037" cy="990600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Université catholique de Louvain</a:t>
            </a:r>
            <a:endParaRPr lang="en-GB" dirty="0"/>
          </a:p>
        </p:txBody>
      </p:sp>
      <p:sp>
        <p:nvSpPr>
          <p:cNvPr id="5" name="Rectangle 111"/>
          <p:cNvSpPr>
            <a:spLocks noChangeArrowheads="1"/>
          </p:cNvSpPr>
          <p:nvPr userDrawn="1"/>
        </p:nvSpPr>
        <p:spPr bwMode="auto">
          <a:xfrm>
            <a:off x="304800" y="838200"/>
            <a:ext cx="787400" cy="3429000"/>
          </a:xfrm>
          <a:prstGeom prst="rect">
            <a:avLst/>
          </a:prstGeom>
          <a:gradFill rotWithShape="0">
            <a:gsLst>
              <a:gs pos="0">
                <a:srgbClr val="708FE6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" name="Line 110"/>
          <p:cNvSpPr>
            <a:spLocks noChangeShapeType="1"/>
          </p:cNvSpPr>
          <p:nvPr userDrawn="1"/>
        </p:nvSpPr>
        <p:spPr bwMode="auto">
          <a:xfrm>
            <a:off x="842963" y="1143000"/>
            <a:ext cx="0" cy="289560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" name="Rectangle 13"/>
          <p:cNvSpPr>
            <a:spLocks noGrp="1" noChangeArrowheads="1"/>
          </p:cNvSpPr>
          <p:nvPr>
            <p:ph type="subTitle" idx="1"/>
          </p:nvPr>
        </p:nvSpPr>
        <p:spPr>
          <a:xfrm>
            <a:off x="1363663" y="3944938"/>
            <a:ext cx="64008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10" name="Rectangle 11"/>
          <p:cNvSpPr>
            <a:spLocks noChangeArrowheads="1"/>
          </p:cNvSpPr>
          <p:nvPr userDrawn="1"/>
        </p:nvSpPr>
        <p:spPr bwMode="auto">
          <a:xfrm flipV="1">
            <a:off x="201613" y="3011488"/>
            <a:ext cx="8693150" cy="55562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2" name="Rectangle 32"/>
          <p:cNvSpPr>
            <a:spLocks noChangeArrowheads="1"/>
          </p:cNvSpPr>
          <p:nvPr userDrawn="1"/>
        </p:nvSpPr>
        <p:spPr bwMode="auto">
          <a:xfrm>
            <a:off x="0" y="6605588"/>
            <a:ext cx="1748413" cy="252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sz="900" dirty="0" smtClean="0"/>
              <a:t>© 2014 M. Canini</a:t>
            </a:r>
            <a:endParaRPr lang="en-GB" sz="900" dirty="0" smtClean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843" name="Rectangle 27"/>
          <p:cNvSpPr>
            <a:spLocks noChangeArrowheads="1"/>
          </p:cNvSpPr>
          <p:nvPr/>
        </p:nvSpPr>
        <p:spPr bwMode="auto">
          <a:xfrm>
            <a:off x="495300" y="295275"/>
            <a:ext cx="457200" cy="1762125"/>
          </a:xfrm>
          <a:prstGeom prst="rect">
            <a:avLst/>
          </a:prstGeom>
          <a:gradFill rotWithShape="0">
            <a:gsLst>
              <a:gs pos="0">
                <a:srgbClr val="708FE6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90824" name="Rectangle 8"/>
          <p:cNvSpPr>
            <a:spLocks noGrp="1" noChangeArrowheads="1"/>
          </p:cNvSpPr>
          <p:nvPr>
            <p:ph type="title"/>
          </p:nvPr>
        </p:nvSpPr>
        <p:spPr bwMode="auto">
          <a:xfrm>
            <a:off x="969963" y="304800"/>
            <a:ext cx="7793037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GB" smtClean="0"/>
          </a:p>
        </p:txBody>
      </p:sp>
      <p:sp>
        <p:nvSpPr>
          <p:cNvPr id="290825" name="Rectangle 9"/>
          <p:cNvSpPr>
            <a:spLocks noGrp="1" noChangeArrowheads="1"/>
          </p:cNvSpPr>
          <p:nvPr>
            <p:ph type="body" idx="1"/>
          </p:nvPr>
        </p:nvSpPr>
        <p:spPr bwMode="auto">
          <a:xfrm>
            <a:off x="990600" y="1658938"/>
            <a:ext cx="7772400" cy="4532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smtClean="0"/>
          </a:p>
        </p:txBody>
      </p:sp>
      <p:sp>
        <p:nvSpPr>
          <p:cNvPr id="290828" name="Rectangle 12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858000" y="63246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ClrTx/>
              <a:buSzTx/>
              <a:buFontTx/>
              <a:buNone/>
              <a:defRPr sz="1400"/>
            </a:lvl1pPr>
          </a:lstStyle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90827" name="Rectangle 11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1" y="6605588"/>
            <a:ext cx="2886074" cy="252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spcBef>
                <a:spcPct val="0"/>
              </a:spcBef>
              <a:buClrTx/>
              <a:buSzTx/>
              <a:buFontTx/>
              <a:buNone/>
              <a:defRPr sz="900"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Université catholique de Louvain</a:t>
            </a:r>
            <a:endParaRPr lang="en-GB" dirty="0"/>
          </a:p>
        </p:txBody>
      </p:sp>
      <p:sp>
        <p:nvSpPr>
          <p:cNvPr id="11" name="Rectangle 32"/>
          <p:cNvSpPr>
            <a:spLocks noChangeArrowheads="1"/>
          </p:cNvSpPr>
          <p:nvPr/>
        </p:nvSpPr>
        <p:spPr bwMode="auto">
          <a:xfrm>
            <a:off x="0" y="6605588"/>
            <a:ext cx="2764716" cy="252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sz="900" dirty="0" smtClean="0"/>
              <a:t>© 2014 M. Canini</a:t>
            </a:r>
            <a:endParaRPr lang="en-GB" sz="900" dirty="0" smtClean="0"/>
          </a:p>
        </p:txBody>
      </p:sp>
      <p:sp>
        <p:nvSpPr>
          <p:cNvPr id="9" name="Rectangle 32"/>
          <p:cNvSpPr>
            <a:spLocks noChangeArrowheads="1"/>
          </p:cNvSpPr>
          <p:nvPr userDrawn="1"/>
        </p:nvSpPr>
        <p:spPr bwMode="auto">
          <a:xfrm>
            <a:off x="0" y="6605588"/>
            <a:ext cx="1778558" cy="252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GB" sz="900" dirty="0" smtClean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58" r:id="rId4"/>
  </p:sldLayoutIdLst>
  <p:timing>
    <p:tnLst>
      <p:par>
        <p:cTn xmlns:p14="http://schemas.microsoft.com/office/powerpoint/2010/main" id="1" dur="indefinite" restart="never" nodeType="tmRoot"/>
      </p:par>
    </p:tnLst>
  </p:timing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ahoma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ahoma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ahoma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ahoma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ahoma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ahoma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ahoma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ahoma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itchFamily="2" charset="2"/>
        <a:buChar char="n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SzPct val="5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50000"/>
        <a:buFont typeface="Wingdings" pitchFamily="2" charset="2"/>
        <a:buChar char="n"/>
        <a:defRPr sz="16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5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gi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gi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9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/>
              <a:t>INGI2145: CLOUD COMPUTING (Fall 2014)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1396947" y="3944938"/>
            <a:ext cx="6351587" cy="1150937"/>
          </a:xfrm>
        </p:spPr>
        <p:txBody>
          <a:bodyPr/>
          <a:lstStyle/>
          <a:p>
            <a:r>
              <a:rPr lang="en-US" sz="2000" dirty="0" smtClean="0"/>
              <a:t>Web </a:t>
            </a:r>
            <a:r>
              <a:rPr lang="en-US" sz="2000" dirty="0" smtClean="0"/>
              <a:t>Programming 2</a:t>
            </a:r>
            <a:endParaRPr lang="en-US" sz="2000" dirty="0" smtClean="0"/>
          </a:p>
          <a:p>
            <a:endParaRPr lang="en-US" sz="2000" dirty="0" smtClean="0"/>
          </a:p>
          <a:p>
            <a:r>
              <a:rPr lang="en-US" sz="2000" dirty="0" smtClean="0"/>
              <a:t>27 November 2014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312774" y="6363939"/>
            <a:ext cx="41280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00" dirty="0" smtClean="0"/>
              <a:t>Lecture </a:t>
            </a:r>
            <a:r>
              <a:rPr lang="en-US" sz="1000" dirty="0"/>
              <a:t>slides adapted from </a:t>
            </a:r>
            <a:r>
              <a:rPr lang="en-US" sz="1000" dirty="0" err="1" smtClean="0"/>
              <a:t>Upenn</a:t>
            </a:r>
            <a:r>
              <a:rPr lang="en-US" sz="1000" dirty="0" smtClean="0"/>
              <a:t> NETS212 </a:t>
            </a:r>
            <a:r>
              <a:rPr lang="en-US" sz="1000" dirty="0"/>
              <a:t>by </a:t>
            </a:r>
            <a:r>
              <a:rPr lang="en-US" sz="1000" dirty="0" smtClean="0"/>
              <a:t>A. </a:t>
            </a:r>
            <a:r>
              <a:rPr lang="en-US" sz="1000" dirty="0" err="1" smtClean="0"/>
              <a:t>Haeberlen</a:t>
            </a:r>
            <a:r>
              <a:rPr lang="en-US" sz="1000" dirty="0" smtClean="0"/>
              <a:t>, Z. Ives</a:t>
            </a:r>
            <a:br>
              <a:rPr lang="en-US" sz="1000" dirty="0" smtClean="0"/>
            </a:br>
            <a:r>
              <a:rPr lang="en-US" sz="1000" dirty="0" smtClean="0"/>
              <a:t>Reproduced </a:t>
            </a:r>
            <a:r>
              <a:rPr lang="en-US" sz="1000" dirty="0"/>
              <a:t>with </a:t>
            </a:r>
            <a:r>
              <a:rPr lang="en-US" sz="1000" dirty="0" smtClean="0"/>
              <a:t>permission</a:t>
            </a:r>
            <a:endParaRPr lang="en-US" sz="1000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Université catholique de Louvain</a:t>
            </a:r>
            <a:endParaRPr lang="en-GB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1</a:t>
            </a:fld>
            <a:endParaRPr lang="en-GB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Accessing the DOM from JavaScript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3385" y="4973934"/>
            <a:ext cx="8059615" cy="1277605"/>
          </a:xfrm>
        </p:spPr>
        <p:txBody>
          <a:bodyPr/>
          <a:lstStyle/>
          <a:p>
            <a:r>
              <a:rPr lang="en-US" smtClean="0"/>
              <a:t>JavaScript programs can interact with the DOM</a:t>
            </a:r>
          </a:p>
          <a:p>
            <a:pPr lvl="1"/>
            <a:r>
              <a:rPr lang="en-US" smtClean="0"/>
              <a:t>Document root provided as the 'document' object</a:t>
            </a:r>
          </a:p>
          <a:p>
            <a:pPr lvl="1"/>
            <a:r>
              <a:rPr lang="en-US" smtClean="0"/>
              <a:t>Read from, and write to, elements in the DOM tree</a:t>
            </a:r>
          </a:p>
          <a:p>
            <a:pPr lvl="1"/>
            <a:r>
              <a:rPr lang="en-US" smtClean="0"/>
              <a:t>How do we find the right element in the tree?</a:t>
            </a:r>
          </a:p>
          <a:p>
            <a:pPr lvl="1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3F590D-1EE3-4679-BAB2-47D8C4772F51}" type="slidenum">
              <a:rPr lang="en-GB" smtClean="0"/>
              <a:pPr/>
              <a:t>10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Université catholique de Louvain</a:t>
            </a:r>
            <a:endParaRPr lang="en-GB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739188" y="1507253"/>
            <a:ext cx="6191869" cy="341631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>
              <a:spcBef>
                <a:spcPts val="0"/>
              </a:spcBef>
            </a:pPr>
            <a:r>
              <a:rPr lang="en-US" sz="1200" b="1" dirty="0" smtClean="0">
                <a:latin typeface="Consolas"/>
                <a:cs typeface="Consolas"/>
              </a:rPr>
              <a:t>&lt;html&gt;</a:t>
            </a:r>
          </a:p>
          <a:p>
            <a:pPr algn="l">
              <a:spcBef>
                <a:spcPts val="0"/>
              </a:spcBef>
            </a:pPr>
            <a:r>
              <a:rPr lang="en-US" sz="1200" b="1" dirty="0" smtClean="0">
                <a:latin typeface="Consolas"/>
                <a:cs typeface="Consolas"/>
              </a:rPr>
              <a:t>  &lt;head&gt;&lt;title&gt;Test&lt;/title&gt;&lt;/head&gt;</a:t>
            </a:r>
          </a:p>
          <a:p>
            <a:pPr algn="l">
              <a:spcBef>
                <a:spcPts val="0"/>
              </a:spcBef>
            </a:pPr>
            <a:r>
              <a:rPr lang="en-US" sz="1200" b="1" dirty="0" smtClean="0">
                <a:latin typeface="Consolas"/>
                <a:cs typeface="Consolas"/>
              </a:rPr>
              <a:t>  &lt;script type="text/</a:t>
            </a:r>
            <a:r>
              <a:rPr lang="en-US" sz="1200" b="1" dirty="0" err="1" smtClean="0">
                <a:latin typeface="Consolas"/>
                <a:cs typeface="Consolas"/>
              </a:rPr>
              <a:t>javascript</a:t>
            </a:r>
            <a:r>
              <a:rPr lang="en-US" sz="1200" b="1" dirty="0" smtClean="0">
                <a:latin typeface="Consolas"/>
                <a:cs typeface="Consolas"/>
              </a:rPr>
              <a:t>"&gt;</a:t>
            </a:r>
          </a:p>
          <a:p>
            <a:pPr algn="l">
              <a:spcBef>
                <a:spcPts val="0"/>
              </a:spcBef>
            </a:pPr>
            <a:r>
              <a:rPr lang="en-US" sz="1200" b="1" dirty="0" smtClean="0">
                <a:latin typeface="Consolas"/>
                <a:cs typeface="Consolas"/>
              </a:rPr>
              <a:t>  &lt;!-- </a:t>
            </a:r>
          </a:p>
          <a:p>
            <a:pPr algn="l">
              <a:spcBef>
                <a:spcPts val="0"/>
              </a:spcBef>
            </a:pPr>
            <a:r>
              <a:rPr lang="en-US" sz="1200" b="1" dirty="0" smtClean="0">
                <a:latin typeface="Consolas"/>
                <a:cs typeface="Consolas"/>
              </a:rPr>
              <a:t>    function replace() {</a:t>
            </a:r>
          </a:p>
          <a:p>
            <a:pPr algn="l">
              <a:spcBef>
                <a:spcPts val="0"/>
              </a:spcBef>
            </a:pPr>
            <a:r>
              <a:rPr lang="en-US" sz="1200" b="1" dirty="0" smtClean="0">
                <a:latin typeface="Consolas"/>
                <a:cs typeface="Consolas"/>
              </a:rPr>
              <a:t>      </a:t>
            </a:r>
            <a:r>
              <a:rPr lang="en-US" sz="1200" b="1" dirty="0" err="1" smtClean="0">
                <a:latin typeface="Consolas"/>
                <a:cs typeface="Consolas"/>
              </a:rPr>
              <a:t>var</a:t>
            </a:r>
            <a:r>
              <a:rPr lang="en-US" sz="1200" b="1" dirty="0" smtClean="0">
                <a:latin typeface="Consolas"/>
                <a:cs typeface="Consolas"/>
              </a:rPr>
              <a:t> t = </a:t>
            </a:r>
            <a:r>
              <a:rPr lang="en-US" sz="1200" b="1" dirty="0" err="1" smtClean="0">
                <a:latin typeface="Consolas"/>
                <a:cs typeface="Consolas"/>
              </a:rPr>
              <a:t>document.getElementById</a:t>
            </a:r>
            <a:r>
              <a:rPr lang="en-US" sz="1200" b="1" dirty="0" smtClean="0">
                <a:latin typeface="Consolas"/>
                <a:cs typeface="Consolas"/>
              </a:rPr>
              <a:t>('</a:t>
            </a:r>
            <a:r>
              <a:rPr lang="en-US" sz="1200" b="1" dirty="0" err="1" smtClean="0">
                <a:latin typeface="Consolas"/>
                <a:cs typeface="Consolas"/>
              </a:rPr>
              <a:t>abc</a:t>
            </a:r>
            <a:r>
              <a:rPr lang="en-US" sz="1200" b="1" dirty="0" smtClean="0">
                <a:latin typeface="Consolas"/>
                <a:cs typeface="Consolas"/>
              </a:rPr>
              <a:t>').value;</a:t>
            </a:r>
          </a:p>
          <a:p>
            <a:pPr algn="l">
              <a:spcBef>
                <a:spcPts val="0"/>
              </a:spcBef>
            </a:pPr>
            <a:r>
              <a:rPr lang="en-US" sz="1200" b="1" dirty="0" smtClean="0">
                <a:latin typeface="Consolas"/>
                <a:cs typeface="Consolas"/>
              </a:rPr>
              <a:t>      </a:t>
            </a:r>
            <a:r>
              <a:rPr lang="en-US" sz="1200" b="1" dirty="0" err="1" smtClean="0">
                <a:latin typeface="Consolas"/>
                <a:cs typeface="Consolas"/>
              </a:rPr>
              <a:t>document.getElementById</a:t>
            </a:r>
            <a:r>
              <a:rPr lang="en-US" sz="1200" b="1" dirty="0" smtClean="0">
                <a:latin typeface="Consolas"/>
                <a:cs typeface="Consolas"/>
              </a:rPr>
              <a:t>('xyz').</a:t>
            </a:r>
            <a:r>
              <a:rPr lang="en-US" sz="1200" b="1" dirty="0" err="1" smtClean="0">
                <a:latin typeface="Consolas"/>
                <a:cs typeface="Consolas"/>
              </a:rPr>
              <a:t>innerHTML</a:t>
            </a:r>
            <a:r>
              <a:rPr lang="en-US" sz="1200" b="1" dirty="0" smtClean="0">
                <a:latin typeface="Consolas"/>
                <a:cs typeface="Consolas"/>
              </a:rPr>
              <a:t> = t;</a:t>
            </a:r>
          </a:p>
          <a:p>
            <a:pPr algn="l">
              <a:spcBef>
                <a:spcPts val="0"/>
              </a:spcBef>
            </a:pPr>
            <a:r>
              <a:rPr lang="en-US" sz="1200" b="1" dirty="0" smtClean="0">
                <a:latin typeface="Consolas"/>
                <a:cs typeface="Consolas"/>
              </a:rPr>
              <a:t>   } // --&gt;</a:t>
            </a:r>
          </a:p>
          <a:p>
            <a:pPr algn="l">
              <a:spcBef>
                <a:spcPts val="0"/>
              </a:spcBef>
            </a:pPr>
            <a:r>
              <a:rPr lang="en-US" sz="1200" b="1" dirty="0" smtClean="0">
                <a:latin typeface="Consolas"/>
                <a:cs typeface="Consolas"/>
              </a:rPr>
              <a:t>  &lt;/script&gt;</a:t>
            </a:r>
          </a:p>
          <a:p>
            <a:pPr algn="l">
              <a:spcBef>
                <a:spcPts val="0"/>
              </a:spcBef>
            </a:pPr>
            <a:r>
              <a:rPr lang="en-US" sz="1200" b="1" dirty="0" smtClean="0">
                <a:latin typeface="Consolas"/>
                <a:cs typeface="Consolas"/>
              </a:rPr>
              <a:t>  &lt;body&gt;</a:t>
            </a:r>
          </a:p>
          <a:p>
            <a:pPr algn="l">
              <a:spcBef>
                <a:spcPts val="0"/>
              </a:spcBef>
            </a:pPr>
            <a:r>
              <a:rPr lang="en-US" sz="1200" b="1" dirty="0" smtClean="0">
                <a:latin typeface="Consolas"/>
                <a:cs typeface="Consolas"/>
              </a:rPr>
              <a:t>    &lt;h1&gt;Test&lt;/h1&gt;</a:t>
            </a:r>
          </a:p>
          <a:p>
            <a:pPr algn="l">
              <a:spcBef>
                <a:spcPts val="0"/>
              </a:spcBef>
            </a:pPr>
            <a:r>
              <a:rPr lang="en-US" sz="1200" b="1" dirty="0" smtClean="0">
                <a:latin typeface="Consolas"/>
                <a:cs typeface="Consolas"/>
              </a:rPr>
              <a:t>    &lt;form action="xyz" method="get" </a:t>
            </a:r>
            <a:r>
              <a:rPr lang="en-US" sz="1200" b="1" dirty="0" err="1" smtClean="0">
                <a:latin typeface="Consolas"/>
                <a:cs typeface="Consolas"/>
              </a:rPr>
              <a:t>onSubmit</a:t>
            </a:r>
            <a:r>
              <a:rPr lang="en-US" sz="1200" b="1" dirty="0" smtClean="0">
                <a:latin typeface="Consolas"/>
                <a:cs typeface="Consolas"/>
              </a:rPr>
              <a:t>="replace(); return false"&gt;</a:t>
            </a:r>
          </a:p>
          <a:p>
            <a:pPr algn="l">
              <a:spcBef>
                <a:spcPts val="0"/>
              </a:spcBef>
            </a:pPr>
            <a:r>
              <a:rPr lang="en-US" sz="1200" b="1" dirty="0" smtClean="0">
                <a:latin typeface="Consolas"/>
                <a:cs typeface="Consolas"/>
              </a:rPr>
              <a:t>      &lt;input type="text" name="</a:t>
            </a:r>
            <a:r>
              <a:rPr lang="en-US" sz="1200" b="1" dirty="0" err="1" smtClean="0">
                <a:latin typeface="Consolas"/>
                <a:cs typeface="Consolas"/>
              </a:rPr>
              <a:t>thetext</a:t>
            </a:r>
            <a:r>
              <a:rPr lang="en-US" sz="1200" b="1" dirty="0" smtClean="0">
                <a:latin typeface="Consolas"/>
                <a:cs typeface="Consolas"/>
              </a:rPr>
              <a:t>" size="20" id="</a:t>
            </a:r>
            <a:r>
              <a:rPr lang="en-US" sz="1200" b="1" dirty="0" err="1" smtClean="0">
                <a:latin typeface="Consolas"/>
                <a:cs typeface="Consolas"/>
              </a:rPr>
              <a:t>abc</a:t>
            </a:r>
            <a:r>
              <a:rPr lang="en-US" sz="1200" b="1" dirty="0" smtClean="0">
                <a:latin typeface="Consolas"/>
                <a:cs typeface="Consolas"/>
              </a:rPr>
              <a:t>"&gt;</a:t>
            </a:r>
          </a:p>
          <a:p>
            <a:pPr algn="l">
              <a:spcBef>
                <a:spcPts val="0"/>
              </a:spcBef>
            </a:pPr>
            <a:r>
              <a:rPr lang="en-US" sz="1200" b="1" dirty="0" smtClean="0">
                <a:latin typeface="Consolas"/>
                <a:cs typeface="Consolas"/>
              </a:rPr>
              <a:t>      &lt;input type="submit" value="Replace"&gt;</a:t>
            </a:r>
          </a:p>
          <a:p>
            <a:pPr algn="l">
              <a:spcBef>
                <a:spcPts val="0"/>
              </a:spcBef>
            </a:pPr>
            <a:r>
              <a:rPr lang="en-US" sz="1200" b="1" dirty="0" smtClean="0">
                <a:latin typeface="Consolas"/>
                <a:cs typeface="Consolas"/>
              </a:rPr>
              <a:t>    &lt;/form&gt;</a:t>
            </a:r>
          </a:p>
          <a:p>
            <a:pPr algn="l">
              <a:spcBef>
                <a:spcPts val="0"/>
              </a:spcBef>
            </a:pPr>
            <a:r>
              <a:rPr lang="en-US" sz="1200" b="1" dirty="0" smtClean="0">
                <a:latin typeface="Consolas"/>
                <a:cs typeface="Consolas"/>
              </a:rPr>
              <a:t>    &lt;div id="xyz"&gt;(this is where the text will go)&lt;/div&gt;</a:t>
            </a:r>
          </a:p>
          <a:p>
            <a:pPr algn="l">
              <a:spcBef>
                <a:spcPts val="0"/>
              </a:spcBef>
            </a:pPr>
            <a:r>
              <a:rPr lang="en-US" sz="1200" b="1" dirty="0" smtClean="0">
                <a:latin typeface="Consolas"/>
                <a:cs typeface="Consolas"/>
              </a:rPr>
              <a:t>  &lt;/body&gt;</a:t>
            </a:r>
          </a:p>
          <a:p>
            <a:pPr algn="l">
              <a:spcBef>
                <a:spcPts val="0"/>
              </a:spcBef>
            </a:pPr>
            <a:r>
              <a:rPr lang="en-US" sz="1200" b="1" dirty="0" smtClean="0">
                <a:latin typeface="Consolas"/>
                <a:cs typeface="Consolas"/>
              </a:rPr>
              <a:t>&lt;/html&gt;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941876" y="1668026"/>
            <a:ext cx="20672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>
                <a:solidFill>
                  <a:srgbClr val="FF0000"/>
                </a:solidFill>
              </a:rPr>
              <a:t>Reads current contents </a:t>
            </a:r>
            <a:br>
              <a:rPr lang="en-US" sz="1400" smtClean="0">
                <a:solidFill>
                  <a:srgbClr val="FF0000"/>
                </a:solidFill>
              </a:rPr>
            </a:br>
            <a:r>
              <a:rPr lang="en-US" sz="1400" smtClean="0">
                <a:solidFill>
                  <a:srgbClr val="FF0000"/>
                </a:solidFill>
              </a:rPr>
              <a:t>of input field</a:t>
            </a:r>
            <a:endParaRPr lang="en-US" sz="1400">
              <a:solidFill>
                <a:srgbClr val="FF0000"/>
              </a:solidFill>
            </a:endParaRPr>
          </a:p>
        </p:txBody>
      </p:sp>
      <p:sp>
        <p:nvSpPr>
          <p:cNvPr id="8" name="Rounded Rectangle 7"/>
          <p:cNvSpPr/>
          <p:nvPr/>
        </p:nvSpPr>
        <p:spPr bwMode="auto">
          <a:xfrm>
            <a:off x="2301073" y="2461846"/>
            <a:ext cx="3888000" cy="180000"/>
          </a:xfrm>
          <a:prstGeom prst="round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 bwMode="auto">
          <a:xfrm>
            <a:off x="2301073" y="2684583"/>
            <a:ext cx="3888000" cy="180000"/>
          </a:xfrm>
          <a:prstGeom prst="round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/>
          <p:nvPr/>
        </p:nvCxnSpPr>
        <p:spPr bwMode="auto">
          <a:xfrm rot="10800000" flipV="1">
            <a:off x="5787852" y="2059911"/>
            <a:ext cx="512465" cy="381837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2" name="TextBox 11"/>
          <p:cNvSpPr txBox="1"/>
          <p:nvPr/>
        </p:nvSpPr>
        <p:spPr>
          <a:xfrm>
            <a:off x="6092289" y="3076470"/>
            <a:ext cx="21114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>
                <a:solidFill>
                  <a:srgbClr val="FF0000"/>
                </a:solidFill>
              </a:rPr>
              <a:t>Replaces the text in the </a:t>
            </a:r>
            <a:br>
              <a:rPr lang="en-US" sz="1400" smtClean="0">
                <a:solidFill>
                  <a:srgbClr val="FF0000"/>
                </a:solidFill>
              </a:rPr>
            </a:br>
            <a:r>
              <a:rPr lang="en-US" sz="1400" smtClean="0">
                <a:solidFill>
                  <a:srgbClr val="FF0000"/>
                </a:solidFill>
              </a:rPr>
              <a:t>'div' element below</a:t>
            </a:r>
            <a:endParaRPr lang="en-US" sz="1400">
              <a:solidFill>
                <a:srgbClr val="FF0000"/>
              </a:solidFill>
            </a:endParaRPr>
          </a:p>
        </p:txBody>
      </p:sp>
      <p:cxnSp>
        <p:nvCxnSpPr>
          <p:cNvPr id="14" name="Straight Arrow Connector 13"/>
          <p:cNvCxnSpPr/>
          <p:nvPr/>
        </p:nvCxnSpPr>
        <p:spPr bwMode="auto">
          <a:xfrm rot="10800000">
            <a:off x="5828044" y="2893925"/>
            <a:ext cx="572756" cy="221064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919747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9" grpId="0" animBg="1"/>
      <p:bldP spid="1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&lt;div&gt; and &lt;span&gt;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0600" y="4652387"/>
            <a:ext cx="7772400" cy="1949380"/>
          </a:xfrm>
        </p:spPr>
        <p:txBody>
          <a:bodyPr/>
          <a:lstStyle/>
          <a:p>
            <a:r>
              <a:rPr lang="en-US" smtClean="0"/>
              <a:t>Primary use is to hold an identifier</a:t>
            </a:r>
          </a:p>
          <a:p>
            <a:pPr lvl="1"/>
            <a:r>
              <a:rPr lang="en-US" smtClean="0"/>
              <a:t>We can use this identifier to find the element in the DOM</a:t>
            </a:r>
          </a:p>
          <a:p>
            <a:pPr lvl="1"/>
            <a:r>
              <a:rPr lang="en-US" smtClean="0"/>
              <a:t>Otherwise, the elements do very little; &lt;div&gt; is rendered similar to &lt;p&gt;, and &lt;span&gt; does not affect text flow at all</a:t>
            </a:r>
          </a:p>
          <a:p>
            <a:pPr lvl="1"/>
            <a:r>
              <a:rPr lang="en-US" smtClean="0"/>
              <a:t>Other elements can hold 'id' too, but have other functions</a:t>
            </a:r>
          </a:p>
          <a:p>
            <a:pPr lvl="1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3F590D-1EE3-4679-BAB2-47D8C4772F51}" type="slidenum">
              <a:rPr lang="en-GB" smtClean="0"/>
              <a:pPr/>
              <a:t>11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Université catholique de Louvain</a:t>
            </a:r>
            <a:endParaRPr lang="en-GB">
              <a:solidFill>
                <a:schemeClr val="tx1"/>
              </a:solidFill>
            </a:endParaRPr>
          </a:p>
        </p:txBody>
      </p:sp>
      <p:pic>
        <p:nvPicPr>
          <p:cNvPr id="6" name="Picture 5" descr="divspan.g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813494" y="464892"/>
            <a:ext cx="2762250" cy="31146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387496" y="1758461"/>
            <a:ext cx="3738223" cy="175432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>
              <a:spcBef>
                <a:spcPts val="0"/>
              </a:spcBef>
            </a:pPr>
            <a:r>
              <a:rPr lang="en-US" sz="1200" b="1" dirty="0" smtClean="0">
                <a:latin typeface="Consolas"/>
                <a:cs typeface="Consolas"/>
              </a:rPr>
              <a:t>&lt;html&gt; </a:t>
            </a:r>
          </a:p>
          <a:p>
            <a:pPr algn="l">
              <a:spcBef>
                <a:spcPts val="0"/>
              </a:spcBef>
            </a:pPr>
            <a:r>
              <a:rPr lang="en-US" sz="1200" b="1" dirty="0" smtClean="0">
                <a:latin typeface="Consolas"/>
                <a:cs typeface="Consolas"/>
              </a:rPr>
              <a:t>  &lt;head&gt;&lt;title&gt;Test&lt;/title&gt;&lt;/head&gt;</a:t>
            </a:r>
          </a:p>
          <a:p>
            <a:pPr algn="l">
              <a:spcBef>
                <a:spcPts val="0"/>
              </a:spcBef>
            </a:pPr>
            <a:r>
              <a:rPr lang="en-US" sz="1200" b="1" dirty="0" smtClean="0">
                <a:latin typeface="Consolas"/>
                <a:cs typeface="Consolas"/>
              </a:rPr>
              <a:t>  &lt;body&gt;</a:t>
            </a:r>
          </a:p>
          <a:p>
            <a:pPr algn="l">
              <a:spcBef>
                <a:spcPts val="0"/>
              </a:spcBef>
            </a:pPr>
            <a:r>
              <a:rPr lang="en-US" sz="1200" b="1" dirty="0" smtClean="0">
                <a:latin typeface="Consolas"/>
                <a:cs typeface="Consolas"/>
              </a:rPr>
              <a:t>    &lt;h1&gt;Test&lt;/h1&gt;</a:t>
            </a:r>
          </a:p>
          <a:p>
            <a:pPr algn="l">
              <a:spcBef>
                <a:spcPts val="0"/>
              </a:spcBef>
            </a:pPr>
            <a:r>
              <a:rPr lang="en-US" sz="1200" b="1" dirty="0" smtClean="0">
                <a:latin typeface="Consolas"/>
                <a:cs typeface="Consolas"/>
              </a:rPr>
              <a:t>    This is some normal text with</a:t>
            </a:r>
          </a:p>
          <a:p>
            <a:pPr algn="l">
              <a:spcBef>
                <a:spcPts val="0"/>
              </a:spcBef>
            </a:pPr>
            <a:r>
              <a:rPr lang="en-US" sz="1200" b="1" dirty="0" smtClean="0">
                <a:latin typeface="Consolas"/>
                <a:cs typeface="Consolas"/>
              </a:rPr>
              <a:t>    a &lt;span id="foo"&gt;span&lt;/span&gt; in it.</a:t>
            </a:r>
          </a:p>
          <a:p>
            <a:pPr algn="l">
              <a:spcBef>
                <a:spcPts val="0"/>
              </a:spcBef>
            </a:pPr>
            <a:r>
              <a:rPr lang="en-US" sz="1200" b="1" dirty="0" smtClean="0">
                <a:latin typeface="Consolas"/>
                <a:cs typeface="Consolas"/>
              </a:rPr>
              <a:t>    &lt;div id="bar"&gt;And this is a div.&lt;/div&gt;</a:t>
            </a:r>
          </a:p>
          <a:p>
            <a:pPr algn="l">
              <a:spcBef>
                <a:spcPts val="0"/>
              </a:spcBef>
            </a:pPr>
            <a:r>
              <a:rPr lang="en-US" sz="1200" b="1" dirty="0" smtClean="0">
                <a:latin typeface="Consolas"/>
                <a:cs typeface="Consolas"/>
              </a:rPr>
              <a:t>    Here is some more normal text.</a:t>
            </a:r>
          </a:p>
          <a:p>
            <a:pPr algn="l">
              <a:spcBef>
                <a:spcPts val="0"/>
              </a:spcBef>
            </a:pPr>
            <a:r>
              <a:rPr lang="en-US" sz="1200" b="1" dirty="0" smtClean="0">
                <a:latin typeface="Consolas"/>
                <a:cs typeface="Consolas"/>
              </a:rPr>
              <a:t>&lt;/html&gt;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002121" y="3880339"/>
            <a:ext cx="5430393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>
              <a:spcBef>
                <a:spcPts val="0"/>
              </a:spcBef>
            </a:pPr>
            <a:r>
              <a:rPr lang="en-US" sz="1200" b="1" smtClean="0">
                <a:latin typeface="Consolas"/>
                <a:cs typeface="Consolas"/>
              </a:rPr>
              <a:t>...</a:t>
            </a:r>
            <a:br>
              <a:rPr lang="en-US" sz="1200" b="1" smtClean="0">
                <a:latin typeface="Consolas"/>
                <a:cs typeface="Consolas"/>
              </a:rPr>
            </a:br>
            <a:r>
              <a:rPr lang="en-US" sz="1200" b="1" smtClean="0">
                <a:latin typeface="Consolas"/>
                <a:cs typeface="Consolas"/>
              </a:rPr>
              <a:t>document.getElementById('foo').innerHTML = "&lt;p&gt;Some text&lt;/p&gt;";</a:t>
            </a:r>
            <a:br>
              <a:rPr lang="en-US" sz="1200" b="1" smtClean="0">
                <a:latin typeface="Consolas"/>
                <a:cs typeface="Consolas"/>
              </a:rPr>
            </a:br>
            <a:r>
              <a:rPr lang="en-US" sz="1200" b="1" smtClean="0">
                <a:latin typeface="Consolas"/>
                <a:cs typeface="Consolas"/>
              </a:rPr>
              <a:t>...</a:t>
            </a:r>
          </a:p>
        </p:txBody>
      </p:sp>
      <p:sp>
        <p:nvSpPr>
          <p:cNvPr id="10" name="Oval 9"/>
          <p:cNvSpPr/>
          <p:nvPr/>
        </p:nvSpPr>
        <p:spPr bwMode="auto">
          <a:xfrm>
            <a:off x="4089109" y="4099727"/>
            <a:ext cx="512466" cy="200968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 bwMode="auto">
          <a:xfrm>
            <a:off x="2401271" y="2714729"/>
            <a:ext cx="855785" cy="199293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/>
          <p:cNvCxnSpPr>
            <a:stCxn id="10" idx="1"/>
            <a:endCxn id="11" idx="5"/>
          </p:cNvCxnSpPr>
          <p:nvPr/>
        </p:nvCxnSpPr>
        <p:spPr bwMode="auto">
          <a:xfrm flipH="1" flipV="1">
            <a:off x="3131729" y="2884836"/>
            <a:ext cx="1032429" cy="1244322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5" name="Oval 14"/>
          <p:cNvSpPr/>
          <p:nvPr/>
        </p:nvSpPr>
        <p:spPr bwMode="auto">
          <a:xfrm>
            <a:off x="7697037" y="2230734"/>
            <a:ext cx="411983" cy="200967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7400521" y="2813539"/>
            <a:ext cx="10189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mtClean="0">
                <a:solidFill>
                  <a:srgbClr val="FF0000"/>
                </a:solidFill>
              </a:rPr>
              <a:t>No effect on</a:t>
            </a:r>
            <a:br>
              <a:rPr lang="en-US" sz="1200" smtClean="0">
                <a:solidFill>
                  <a:srgbClr val="FF0000"/>
                </a:solidFill>
              </a:rPr>
            </a:br>
            <a:r>
              <a:rPr lang="en-US" sz="1200" smtClean="0">
                <a:solidFill>
                  <a:srgbClr val="FF0000"/>
                </a:solidFill>
              </a:rPr>
              <a:t>rendering</a:t>
            </a:r>
            <a:endParaRPr lang="en-US" sz="1200">
              <a:solidFill>
                <a:srgbClr val="FF0000"/>
              </a:solidFill>
            </a:endParaRPr>
          </a:p>
        </p:txBody>
      </p:sp>
      <p:cxnSp>
        <p:nvCxnSpPr>
          <p:cNvPr id="18" name="Straight Arrow Connector 17"/>
          <p:cNvCxnSpPr>
            <a:stCxn id="16" idx="0"/>
            <a:endCxn id="15" idx="4"/>
          </p:cNvCxnSpPr>
          <p:nvPr/>
        </p:nvCxnSpPr>
        <p:spPr bwMode="auto">
          <a:xfrm rot="16200000" flipV="1">
            <a:off x="7715589" y="2619141"/>
            <a:ext cx="381838" cy="6958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41934803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5" grpId="0" animBg="1"/>
      <p:bldP spid="1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Functions for accessing the DOM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0600" y="1457011"/>
            <a:ext cx="7772400" cy="4734239"/>
          </a:xfrm>
        </p:spPr>
        <p:txBody>
          <a:bodyPr/>
          <a:lstStyle/>
          <a:p>
            <a:r>
              <a:rPr lang="en-US" smtClean="0"/>
              <a:t>The HTML page itself is called 'document'</a:t>
            </a:r>
          </a:p>
          <a:p>
            <a:r>
              <a:rPr lang="en-US" smtClean="0"/>
              <a:t>To get information from the document:</a:t>
            </a:r>
          </a:p>
          <a:p>
            <a:pPr lvl="1"/>
            <a:r>
              <a:rPr lang="en-US" smtClean="0"/>
              <a:t>var price = document.getElementById('price').value;</a:t>
            </a:r>
          </a:p>
          <a:p>
            <a:pPr lvl="1"/>
            <a:r>
              <a:rPr lang="en-US" smtClean="0"/>
              <a:t>var allimages = document.getElementsByName('img');</a:t>
            </a:r>
          </a:p>
          <a:p>
            <a:pPr lvl="1"/>
            <a:r>
              <a:rPr lang="en-US" smtClean="0"/>
              <a:t>var firstimg = document.getElementsByName('img')[0];</a:t>
            </a:r>
          </a:p>
          <a:p>
            <a:r>
              <a:rPr lang="en-US" smtClean="0"/>
              <a:t>To put information into the document:</a:t>
            </a:r>
          </a:p>
          <a:p>
            <a:pPr lvl="1"/>
            <a:r>
              <a:rPr lang="en-US" smtClean="0"/>
              <a:t>Create new elements; replace, or append to, existing nodes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3F590D-1EE3-4679-BAB2-47D8C4772F51}" type="slidenum">
              <a:rPr lang="en-GB" smtClean="0"/>
              <a:pPr/>
              <a:t>12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Université catholique de Louvain</a:t>
            </a:r>
            <a:endParaRPr lang="en-GB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128111" y="4582048"/>
            <a:ext cx="5261176" cy="175432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0" lvl="1" algn="l"/>
            <a:r>
              <a:rPr lang="en-US" sz="1200" b="1" dirty="0" smtClean="0">
                <a:latin typeface="Consolas"/>
                <a:cs typeface="Consolas"/>
              </a:rPr>
              <a:t>// Find thing to be replaced</a:t>
            </a:r>
            <a:br>
              <a:rPr lang="en-US" sz="1200" b="1" dirty="0" smtClean="0">
                <a:latin typeface="Consolas"/>
                <a:cs typeface="Consolas"/>
              </a:rPr>
            </a:br>
            <a:r>
              <a:rPr lang="en-US" sz="1200" b="1" dirty="0" err="1" smtClean="0">
                <a:latin typeface="Consolas"/>
                <a:cs typeface="Consolas"/>
              </a:rPr>
              <a:t>var</a:t>
            </a:r>
            <a:r>
              <a:rPr lang="en-US" sz="1200" b="1" dirty="0" smtClean="0">
                <a:latin typeface="Consolas"/>
                <a:cs typeface="Consolas"/>
              </a:rPr>
              <a:t> </a:t>
            </a:r>
            <a:r>
              <a:rPr lang="en-US" sz="1200" b="1" dirty="0" err="1" smtClean="0">
                <a:latin typeface="Consolas"/>
                <a:cs typeface="Consolas"/>
              </a:rPr>
              <a:t>mainDiv</a:t>
            </a:r>
            <a:r>
              <a:rPr lang="en-US" sz="1200" b="1" dirty="0" smtClean="0">
                <a:latin typeface="Consolas"/>
                <a:cs typeface="Consolas"/>
              </a:rPr>
              <a:t> = </a:t>
            </a:r>
            <a:r>
              <a:rPr lang="en-US" sz="1200" b="1" dirty="0" err="1" smtClean="0">
                <a:latin typeface="Consolas"/>
                <a:cs typeface="Consolas"/>
              </a:rPr>
              <a:t>document.getElementById</a:t>
            </a:r>
            <a:r>
              <a:rPr lang="en-US" sz="1200" b="1" dirty="0" smtClean="0">
                <a:latin typeface="Consolas"/>
                <a:cs typeface="Consolas"/>
              </a:rPr>
              <a:t>("main-page");</a:t>
            </a:r>
            <a:br>
              <a:rPr lang="en-US" sz="1200" b="1" dirty="0" smtClean="0">
                <a:latin typeface="Consolas"/>
                <a:cs typeface="Consolas"/>
              </a:rPr>
            </a:br>
            <a:r>
              <a:rPr lang="en-US" sz="1200" b="1" dirty="0" err="1" smtClean="0">
                <a:latin typeface="Consolas"/>
                <a:cs typeface="Consolas"/>
              </a:rPr>
              <a:t>var</a:t>
            </a:r>
            <a:r>
              <a:rPr lang="en-US" sz="1200" b="1" dirty="0" smtClean="0">
                <a:latin typeface="Consolas"/>
                <a:cs typeface="Consolas"/>
              </a:rPr>
              <a:t> </a:t>
            </a:r>
            <a:r>
              <a:rPr lang="en-US" sz="1200" b="1" dirty="0" err="1" smtClean="0">
                <a:latin typeface="Consolas"/>
                <a:cs typeface="Consolas"/>
              </a:rPr>
              <a:t>orderForm</a:t>
            </a:r>
            <a:r>
              <a:rPr lang="en-US" sz="1200" b="1" dirty="0" smtClean="0">
                <a:latin typeface="Consolas"/>
                <a:cs typeface="Consolas"/>
              </a:rPr>
              <a:t> = </a:t>
            </a:r>
            <a:r>
              <a:rPr lang="en-US" sz="1200" b="1" dirty="0" err="1" smtClean="0">
                <a:latin typeface="Consolas"/>
                <a:cs typeface="Consolas"/>
              </a:rPr>
              <a:t>document.getElementById</a:t>
            </a:r>
            <a:r>
              <a:rPr lang="en-US" sz="1200" b="1" dirty="0" smtClean="0">
                <a:latin typeface="Consolas"/>
                <a:cs typeface="Consolas"/>
              </a:rPr>
              <a:t>("target");</a:t>
            </a:r>
            <a:br>
              <a:rPr lang="en-US" sz="1200" b="1" dirty="0" smtClean="0">
                <a:latin typeface="Consolas"/>
                <a:cs typeface="Consolas"/>
              </a:rPr>
            </a:br>
            <a:r>
              <a:rPr lang="en-US" sz="1200" b="1" dirty="0" smtClean="0">
                <a:latin typeface="Consolas"/>
                <a:cs typeface="Consolas"/>
              </a:rPr>
              <a:t>// Create replacement</a:t>
            </a:r>
            <a:br>
              <a:rPr lang="en-US" sz="1200" b="1" dirty="0" smtClean="0">
                <a:latin typeface="Consolas"/>
                <a:cs typeface="Consolas"/>
              </a:rPr>
            </a:br>
            <a:r>
              <a:rPr lang="en-US" sz="1200" b="1" dirty="0" err="1" smtClean="0">
                <a:latin typeface="Consolas"/>
                <a:cs typeface="Consolas"/>
              </a:rPr>
              <a:t>var</a:t>
            </a:r>
            <a:r>
              <a:rPr lang="en-US" sz="1200" b="1" dirty="0" smtClean="0">
                <a:latin typeface="Consolas"/>
                <a:cs typeface="Consolas"/>
              </a:rPr>
              <a:t> paragraph = </a:t>
            </a:r>
            <a:r>
              <a:rPr lang="en-US" sz="1200" b="1" dirty="0" err="1" smtClean="0">
                <a:latin typeface="Consolas"/>
                <a:cs typeface="Consolas"/>
              </a:rPr>
              <a:t>document.createElement</a:t>
            </a:r>
            <a:r>
              <a:rPr lang="en-US" sz="1200" b="1" dirty="0" smtClean="0">
                <a:latin typeface="Consolas"/>
                <a:cs typeface="Consolas"/>
              </a:rPr>
              <a:t>("p");</a:t>
            </a:r>
            <a:br>
              <a:rPr lang="en-US" sz="1200" b="1" dirty="0" smtClean="0">
                <a:latin typeface="Consolas"/>
                <a:cs typeface="Consolas"/>
              </a:rPr>
            </a:br>
            <a:r>
              <a:rPr lang="en-US" sz="1200" b="1" dirty="0" err="1" smtClean="0">
                <a:latin typeface="Consolas"/>
                <a:cs typeface="Consolas"/>
              </a:rPr>
              <a:t>var</a:t>
            </a:r>
            <a:r>
              <a:rPr lang="en-US" sz="1200" b="1" dirty="0" smtClean="0">
                <a:latin typeface="Consolas"/>
                <a:cs typeface="Consolas"/>
              </a:rPr>
              <a:t> text = </a:t>
            </a:r>
            <a:r>
              <a:rPr lang="en-US" sz="1200" b="1" dirty="0" err="1" smtClean="0">
                <a:latin typeface="Consolas"/>
                <a:cs typeface="Consolas"/>
              </a:rPr>
              <a:t>document.createTextNode</a:t>
            </a:r>
            <a:r>
              <a:rPr lang="en-US" sz="1200" b="1" dirty="0" smtClean="0">
                <a:latin typeface="Consolas"/>
                <a:cs typeface="Consolas"/>
              </a:rPr>
              <a:t>("Here is the new text.");</a:t>
            </a:r>
            <a:br>
              <a:rPr lang="en-US" sz="1200" b="1" dirty="0" smtClean="0">
                <a:latin typeface="Consolas"/>
                <a:cs typeface="Consolas"/>
              </a:rPr>
            </a:br>
            <a:r>
              <a:rPr lang="en-US" sz="1200" b="1" dirty="0" err="1" smtClean="0">
                <a:latin typeface="Consolas"/>
                <a:cs typeface="Consolas"/>
              </a:rPr>
              <a:t>paragraph.appendChild</a:t>
            </a:r>
            <a:r>
              <a:rPr lang="en-US" sz="1200" b="1" dirty="0" smtClean="0">
                <a:latin typeface="Consolas"/>
                <a:cs typeface="Consolas"/>
              </a:rPr>
              <a:t>(text);</a:t>
            </a:r>
            <a:br>
              <a:rPr lang="en-US" sz="1200" b="1" dirty="0" smtClean="0">
                <a:latin typeface="Consolas"/>
                <a:cs typeface="Consolas"/>
              </a:rPr>
            </a:br>
            <a:r>
              <a:rPr lang="en-US" sz="1200" b="1" dirty="0" smtClean="0">
                <a:latin typeface="Consolas"/>
                <a:cs typeface="Consolas"/>
              </a:rPr>
              <a:t>// Do the replacement</a:t>
            </a:r>
            <a:br>
              <a:rPr lang="en-US" sz="1200" b="1" dirty="0" smtClean="0">
                <a:latin typeface="Consolas"/>
                <a:cs typeface="Consolas"/>
              </a:rPr>
            </a:br>
            <a:r>
              <a:rPr lang="en-US" sz="1200" b="1" dirty="0" err="1" smtClean="0">
                <a:latin typeface="Consolas"/>
                <a:cs typeface="Consolas"/>
              </a:rPr>
              <a:t>mainDiv.replaceChild</a:t>
            </a:r>
            <a:r>
              <a:rPr lang="en-US" sz="1200" b="1" dirty="0" smtClean="0">
                <a:latin typeface="Consolas"/>
                <a:cs typeface="Consolas"/>
              </a:rPr>
              <a:t>(paragraph, target);</a:t>
            </a:r>
          </a:p>
        </p:txBody>
      </p:sp>
    </p:spTree>
    <p:extLst>
      <p:ext uri="{BB962C8B-B14F-4D97-AF65-F5344CB8AC3E}">
        <p14:creationId xmlns:p14="http://schemas.microsoft.com/office/powerpoint/2010/main" val="34076960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innerHTML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Building new DOM subtree is a lot of work</a:t>
            </a:r>
          </a:p>
          <a:p>
            <a:pPr lvl="1"/>
            <a:r>
              <a:rPr lang="en-US" smtClean="0"/>
              <a:t>Isn't there an easier way?</a:t>
            </a:r>
            <a:br>
              <a:rPr lang="en-US" smtClean="0"/>
            </a:br>
            <a:endParaRPr lang="en-US" smtClean="0"/>
          </a:p>
          <a:p>
            <a:r>
              <a:rPr lang="en-US" smtClean="0"/>
              <a:t>Solution: innerHTML</a:t>
            </a:r>
          </a:p>
          <a:p>
            <a:pPr lvl="1"/>
            <a:r>
              <a:rPr lang="en-US" smtClean="0"/>
              <a:t>A non-W3C DOM property that gets or sets the text between the start and end tags</a:t>
            </a:r>
          </a:p>
          <a:p>
            <a:pPr lvl="1"/>
            <a:r>
              <a:rPr lang="en-US" smtClean="0"/>
              <a:t>Argument completely replaces elements' existing content</a:t>
            </a:r>
          </a:p>
          <a:p>
            <a:pPr lvl="1"/>
            <a:r>
              <a:rPr lang="en-US" smtClean="0"/>
              <a:t>If the new value contains HTML tags, it is parsed and formatted before being placed into the document</a:t>
            </a:r>
          </a:p>
          <a:p>
            <a:pPr lvl="1"/>
            <a:endParaRPr lang="en-US" smtClean="0"/>
          </a:p>
          <a:p>
            <a:r>
              <a:rPr lang="en-US" smtClean="0"/>
              <a:t>Example:</a:t>
            </a:r>
          </a:p>
          <a:p>
            <a:pPr lvl="1"/>
            <a:r>
              <a:rPr lang="en-US" smtClean="0"/>
              <a:t>document.getElementById('foo').innerHTML="&lt;p&gt;XYZ&lt;/p&gt;"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3F590D-1EE3-4679-BAB2-47D8C4772F51}" type="slidenum">
              <a:rPr lang="en-GB" smtClean="0"/>
              <a:pPr/>
              <a:t>13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Université catholique de Louvain</a:t>
            </a:r>
            <a:endParaRPr lang="en-GB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37031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Recap: JavaScript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A scripting language for browsers</a:t>
            </a:r>
          </a:p>
          <a:p>
            <a:pPr lvl="1"/>
            <a:r>
              <a:rPr lang="en-US" smtClean="0"/>
              <a:t>Can make pages interactive w/o sending requests to server</a:t>
            </a:r>
          </a:p>
          <a:p>
            <a:pPr lvl="1"/>
            <a:r>
              <a:rPr lang="en-US" smtClean="0"/>
              <a:t>Syntax is very similar to Java, but internals are very different</a:t>
            </a:r>
          </a:p>
          <a:p>
            <a:pPr lvl="1"/>
            <a:r>
              <a:rPr lang="en-US" smtClean="0"/>
              <a:t>Lots of small differences between browser implementations</a:t>
            </a:r>
          </a:p>
          <a:p>
            <a:pPr lvl="1"/>
            <a:endParaRPr lang="en-US" smtClean="0"/>
          </a:p>
          <a:p>
            <a:r>
              <a:rPr lang="en-US" smtClean="0"/>
              <a:t>JavaScript can interact with the DOM</a:t>
            </a:r>
          </a:p>
          <a:p>
            <a:pPr lvl="1"/>
            <a:r>
              <a:rPr lang="en-US" smtClean="0"/>
              <a:t>Examples: Read data from forms, replace parts of the page</a:t>
            </a:r>
          </a:p>
          <a:p>
            <a:pPr lvl="1"/>
            <a:r>
              <a:rPr lang="en-US" smtClean="0"/>
              <a:t>Can register event handlers with DOM elements to respond to clicks, keypresses, mouse movements, selections...</a:t>
            </a:r>
          </a:p>
          <a:p>
            <a:pPr lvl="1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3F590D-1EE3-4679-BAB2-47D8C4772F51}" type="slidenum">
              <a:rPr lang="en-GB" smtClean="0"/>
              <a:pPr/>
              <a:t>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Université catholique de Louvain</a:t>
            </a:r>
            <a:endParaRPr lang="en-GB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75803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Goals for today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0600" y="1498164"/>
            <a:ext cx="7772400" cy="4450460"/>
          </a:xfrm>
        </p:spPr>
        <p:txBody>
          <a:bodyPr/>
          <a:lstStyle/>
          <a:p>
            <a:r>
              <a:rPr lang="en-US" smtClean="0">
                <a:solidFill>
                  <a:srgbClr val="33CC33"/>
                </a:solidFill>
              </a:rPr>
              <a:t>Brief introduction to JavaScript</a:t>
            </a:r>
          </a:p>
          <a:p>
            <a:pPr lvl="1"/>
            <a:r>
              <a:rPr lang="en-US" smtClean="0">
                <a:solidFill>
                  <a:srgbClr val="33CC33"/>
                </a:solidFill>
              </a:rPr>
              <a:t>Event handlers</a:t>
            </a:r>
          </a:p>
          <a:p>
            <a:pPr lvl="1"/>
            <a:r>
              <a:rPr lang="en-US" smtClean="0">
                <a:solidFill>
                  <a:srgbClr val="33CC33"/>
                </a:solidFill>
              </a:rPr>
              <a:t>Accessing the DOM</a:t>
            </a:r>
          </a:p>
          <a:p>
            <a:pPr lvl="1"/>
            <a:r>
              <a:rPr lang="en-US" smtClean="0">
                <a:solidFill>
                  <a:srgbClr val="FF9900"/>
                </a:solidFill>
              </a:rPr>
              <a:t>The XMLHttpRequest object</a:t>
            </a:r>
          </a:p>
          <a:p>
            <a:r>
              <a:rPr lang="en-US" smtClean="0"/>
              <a:t>AJAX</a:t>
            </a:r>
          </a:p>
          <a:p>
            <a:pPr lvl="1"/>
            <a:r>
              <a:rPr lang="en-US" smtClean="0"/>
              <a:t>Putting everything together</a:t>
            </a:r>
          </a:p>
          <a:p>
            <a:pPr lvl="1"/>
            <a:r>
              <a:rPr lang="en-US" smtClean="0"/>
              <a:t>Example: Search suggestions</a:t>
            </a:r>
          </a:p>
          <a:p>
            <a:r>
              <a:rPr lang="en-US" smtClean="0"/>
              <a:t>Simplifying things</a:t>
            </a:r>
          </a:p>
          <a:p>
            <a:pPr lvl="1"/>
            <a:r>
              <a:rPr lang="en-US" smtClean="0"/>
              <a:t>jQuery support for AJAX</a:t>
            </a:r>
          </a:p>
          <a:p>
            <a:pPr lvl="1"/>
            <a:r>
              <a:rPr lang="en-US" smtClean="0"/>
              <a:t>JSON</a:t>
            </a:r>
          </a:p>
          <a:p>
            <a:r>
              <a:rPr lang="en-US" smtClean="0"/>
              <a:t>Using external elements</a:t>
            </a:r>
          </a:p>
          <a:p>
            <a:pPr lvl="1"/>
            <a:r>
              <a:rPr lang="en-US" smtClean="0"/>
              <a:t>Example: Google Maps</a:t>
            </a:r>
          </a:p>
          <a:p>
            <a:pPr lvl="1"/>
            <a:endParaRPr lang="en-US" smtClean="0"/>
          </a:p>
          <a:p>
            <a:endParaRPr lang="en-US" smtClean="0"/>
          </a:p>
          <a:p>
            <a:pPr lvl="1"/>
            <a:endParaRPr lang="en-US" smtClean="0"/>
          </a:p>
          <a:p>
            <a:pPr lvl="1"/>
            <a:endParaRPr lang="en-US" smtClean="0"/>
          </a:p>
          <a:p>
            <a:pPr lvl="1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3F590D-1EE3-4679-BAB2-47D8C4772F51}" type="slidenum">
              <a:rPr lang="en-GB" smtClean="0"/>
              <a:pPr/>
              <a:t>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Université catholique de Louvain</a:t>
            </a:r>
            <a:endParaRPr lang="en-GB">
              <a:solidFill>
                <a:schemeClr val="tx1"/>
              </a:solidFill>
            </a:endParaRPr>
          </a:p>
        </p:txBody>
      </p:sp>
      <p:grpSp>
        <p:nvGrpSpPr>
          <p:cNvPr id="6" name="Group 6"/>
          <p:cNvGrpSpPr/>
          <p:nvPr/>
        </p:nvGrpSpPr>
        <p:grpSpPr>
          <a:xfrm>
            <a:off x="5152058" y="2685223"/>
            <a:ext cx="698320" cy="419100"/>
            <a:chOff x="6143624" y="2514600"/>
            <a:chExt cx="698320" cy="419100"/>
          </a:xfrm>
        </p:grpSpPr>
        <p:sp>
          <p:nvSpPr>
            <p:cNvPr id="7" name="Right Arrow 6"/>
            <p:cNvSpPr/>
            <p:nvPr/>
          </p:nvSpPr>
          <p:spPr bwMode="auto">
            <a:xfrm rot="10800000">
              <a:off x="6143624" y="2514600"/>
              <a:ext cx="695325" cy="419100"/>
            </a:xfrm>
            <a:prstGeom prst="rightArrow">
              <a:avLst/>
            </a:prstGeom>
            <a:solidFill>
              <a:srgbClr val="FF9900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315838" y="2600326"/>
              <a:ext cx="52610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smtClean="0">
                  <a:latin typeface="Arial" pitchFamily="34" charset="0"/>
                  <a:cs typeface="Arial" pitchFamily="34" charset="0"/>
                </a:rPr>
                <a:t>NEXT</a:t>
              </a:r>
              <a:endParaRPr lang="en-US" sz="1000">
                <a:latin typeface="Arial" pitchFamily="34" charset="0"/>
                <a:cs typeface="Arial" pitchFamily="34" charset="0"/>
              </a:endParaRPr>
            </a:p>
          </p:txBody>
        </p:sp>
      </p:grpSp>
      <p:pic>
        <p:nvPicPr>
          <p:cNvPr id="9" name="Picture 2" descr="C:\Users\Andreas Haeberlen\AppData\Local\Microsoft\Windows\Temporary Internet Files\Content.IE5\0I8TMXB2\MCj04413100000[1]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27326" y="1957882"/>
            <a:ext cx="495300" cy="495300"/>
          </a:xfrm>
          <a:prstGeom prst="rect">
            <a:avLst/>
          </a:prstGeom>
          <a:noFill/>
        </p:spPr>
      </p:pic>
      <p:pic>
        <p:nvPicPr>
          <p:cNvPr id="10" name="Picture 2" descr="C:\Users\Andreas Haeberlen\AppData\Local\Microsoft\Windows\Temporary Internet Files\Content.IE5\0I8TMXB2\MCj04413100000[1]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001272" y="2301201"/>
            <a:ext cx="495300" cy="4953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28039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Implementing search suggestions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0600" y="5747657"/>
            <a:ext cx="7772400" cy="743578"/>
          </a:xfrm>
        </p:spPr>
        <p:txBody>
          <a:bodyPr/>
          <a:lstStyle/>
          <a:p>
            <a:r>
              <a:rPr lang="en-US" smtClean="0"/>
              <a:t>How would you do this with pure JavaScript?  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3F590D-1EE3-4679-BAB2-47D8C4772F51}" type="slidenum">
              <a:rPr lang="en-GB" smtClean="0"/>
              <a:pPr/>
              <a:t>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Université catholique de Louvain</a:t>
            </a:r>
            <a:endParaRPr lang="en-GB">
              <a:solidFill>
                <a:schemeClr val="tx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4881" y="1303083"/>
            <a:ext cx="7170802" cy="4429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3129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XMLHttpRequest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0600" y="1658938"/>
            <a:ext cx="7772400" cy="4631330"/>
          </a:xfrm>
        </p:spPr>
        <p:txBody>
          <a:bodyPr/>
          <a:lstStyle/>
          <a:p>
            <a:r>
              <a:rPr lang="en-US" dirty="0" smtClean="0"/>
              <a:t>A JavaScript object that enables web pages to dynamically load more content</a:t>
            </a:r>
          </a:p>
          <a:p>
            <a:pPr lvl="1"/>
            <a:r>
              <a:rPr lang="en-US" dirty="0" smtClean="0"/>
              <a:t>Example: Ask the server for search suggestions while the user is typing the search term</a:t>
            </a:r>
          </a:p>
          <a:p>
            <a:pPr lvl="1"/>
            <a:endParaRPr lang="en-US" sz="800" dirty="0" smtClean="0"/>
          </a:p>
          <a:p>
            <a:r>
              <a:rPr lang="en-US" dirty="0" smtClean="0"/>
              <a:t>Request can be </a:t>
            </a:r>
            <a:r>
              <a:rPr lang="en-US" dirty="0" smtClean="0">
                <a:solidFill>
                  <a:srgbClr val="FF9900"/>
                </a:solidFill>
              </a:rPr>
              <a:t>asynchronous</a:t>
            </a:r>
          </a:p>
          <a:p>
            <a:pPr lvl="1"/>
            <a:r>
              <a:rPr lang="en-US" dirty="0" smtClean="0"/>
              <a:t>Browser performs the HTTP request in the background while the user continues to interact with the web page</a:t>
            </a:r>
          </a:p>
          <a:p>
            <a:pPr lvl="1"/>
            <a:r>
              <a:rPr lang="en-US" dirty="0" smtClean="0"/>
              <a:t>Script defines a callback function that should be invoked when the requested content has arrived</a:t>
            </a:r>
          </a:p>
          <a:p>
            <a:endParaRPr lang="en-US" sz="800" dirty="0" smtClean="0"/>
          </a:p>
          <a:p>
            <a:r>
              <a:rPr lang="en-US" dirty="0" smtClean="0"/>
              <a:t>Content does not </a:t>
            </a:r>
            <a:r>
              <a:rPr lang="en-US" u="sng" dirty="0" smtClean="0"/>
              <a:t>have</a:t>
            </a:r>
            <a:r>
              <a:rPr lang="en-US" dirty="0" smtClean="0"/>
              <a:t> to be XML</a:t>
            </a:r>
          </a:p>
          <a:p>
            <a:pPr lvl="1"/>
            <a:r>
              <a:rPr lang="en-US" dirty="0" smtClean="0"/>
              <a:t>But often 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3F590D-1EE3-4679-BAB2-47D8C4772F51}" type="slidenum">
              <a:rPr lang="en-GB" smtClean="0"/>
              <a:pPr/>
              <a:t>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Université catholique de Louvain</a:t>
            </a:r>
            <a:endParaRPr lang="en-GB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7597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XMLHttpRequest workflow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0600" y="1658937"/>
            <a:ext cx="7772400" cy="4591137"/>
          </a:xfrm>
        </p:spPr>
        <p:txBody>
          <a:bodyPr/>
          <a:lstStyle/>
          <a:p>
            <a:pPr marL="341313" indent="-341313">
              <a:buFont typeface="+mj-lt"/>
              <a:buAutoNum type="arabicPeriod"/>
            </a:pPr>
            <a:r>
              <a:rPr lang="en-US" smtClean="0"/>
              <a:t>Instantiate a new XMLHttpRequest object</a:t>
            </a:r>
          </a:p>
          <a:p>
            <a:pPr marL="341313" indent="-341313">
              <a:buFont typeface="+mj-lt"/>
              <a:buAutoNum type="arabicPeriod"/>
            </a:pPr>
            <a:r>
              <a:rPr lang="en-US" smtClean="0"/>
              <a:t>Prepare the object</a:t>
            </a:r>
          </a:p>
          <a:p>
            <a:pPr lvl="1"/>
            <a:r>
              <a:rPr lang="en-US" smtClean="0"/>
              <a:t>Call open() to set the URL and the method (GET, POST, ...)</a:t>
            </a:r>
          </a:p>
          <a:p>
            <a:pPr lvl="1"/>
            <a:r>
              <a:rPr lang="en-US" smtClean="0"/>
              <a:t>Can add headers, HTTP authentication, ...</a:t>
            </a:r>
          </a:p>
          <a:p>
            <a:pPr lvl="1"/>
            <a:r>
              <a:rPr lang="en-US" smtClean="0"/>
              <a:t>Need to send a callback function that will be called by the browser when the results are available</a:t>
            </a:r>
          </a:p>
          <a:p>
            <a:pPr marL="341313" indent="-341313">
              <a:buFont typeface="+mj-lt"/>
              <a:buAutoNum type="arabicPeriod"/>
            </a:pPr>
            <a:r>
              <a:rPr lang="en-US" smtClean="0"/>
              <a:t>Send the request</a:t>
            </a:r>
          </a:p>
          <a:p>
            <a:pPr lvl="1"/>
            <a:r>
              <a:rPr lang="en-US" smtClean="0"/>
              <a:t>Invoke send(), optionally with data to submit (for POST)</a:t>
            </a:r>
          </a:p>
          <a:p>
            <a:pPr marL="341313" indent="-341313">
              <a:buFont typeface="+mj-lt"/>
              <a:buAutoNum type="arabicPeriod"/>
            </a:pPr>
            <a:r>
              <a:rPr lang="en-US" smtClean="0"/>
              <a:t>Handle invocations of the callback function</a:t>
            </a:r>
          </a:p>
          <a:p>
            <a:pPr lvl="1"/>
            <a:r>
              <a:rPr lang="en-US" smtClean="0"/>
              <a:t>Do something with the response if request was successful</a:t>
            </a:r>
          </a:p>
          <a:p>
            <a:pPr lvl="1"/>
            <a:r>
              <a:rPr lang="en-US" smtClean="0"/>
              <a:t>Optionally, handle errors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3F590D-1EE3-4679-BAB2-47D8C4772F51}" type="slidenum">
              <a:rPr lang="en-GB" smtClean="0"/>
              <a:pPr/>
              <a:t>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Université catholique de Louvain</a:t>
            </a:r>
            <a:endParaRPr lang="en-GB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96844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XMLHttpRequest properties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3F590D-1EE3-4679-BAB2-47D8C4772F51}" type="slidenum">
              <a:rPr lang="en-GB" smtClean="0"/>
              <a:pPr/>
              <a:t>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Université catholique de Louvain</a:t>
            </a:r>
            <a:endParaRPr lang="en-GB">
              <a:solidFill>
                <a:schemeClr val="tx1"/>
              </a:solidFill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6641626"/>
              </p:ext>
            </p:extLst>
          </p:nvPr>
        </p:nvGraphicFramePr>
        <p:xfrm>
          <a:off x="1103782" y="1567822"/>
          <a:ext cx="7802074" cy="3987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1944"/>
                <a:gridCol w="552013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smtClean="0"/>
                        <a:t>Property</a:t>
                      </a: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smtClean="0"/>
                        <a:t>Description</a:t>
                      </a:r>
                      <a:endParaRPr lang="en-US" sz="160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readyState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smtClean="0"/>
                        <a:t>Current</a:t>
                      </a:r>
                      <a:r>
                        <a:rPr lang="en-US" sz="1600" baseline="0" smtClean="0"/>
                        <a:t> state of the object:</a:t>
                      </a:r>
                      <a:br>
                        <a:rPr lang="en-US" sz="1600" baseline="0" smtClean="0"/>
                      </a:br>
                      <a:r>
                        <a:rPr lang="en-US" sz="1600" baseline="0" smtClean="0"/>
                        <a:t>     0 = UNSENT (before open() is called)</a:t>
                      </a:r>
                      <a:br>
                        <a:rPr lang="en-US" sz="1600" baseline="0" smtClean="0"/>
                      </a:br>
                      <a:r>
                        <a:rPr lang="en-US" sz="1600" baseline="0" smtClean="0"/>
                        <a:t>     1 = OPENED (before send() is called)</a:t>
                      </a:r>
                      <a:br>
                        <a:rPr lang="en-US" sz="1600" baseline="0" smtClean="0"/>
                      </a:br>
                      <a:r>
                        <a:rPr lang="en-US" sz="1600" baseline="0" smtClean="0"/>
                        <a:t>     2 = HEADERS_RECEIVED (header+status available)</a:t>
                      </a:r>
                      <a:br>
                        <a:rPr lang="en-US" sz="1600" baseline="0" smtClean="0"/>
                      </a:br>
                      <a:r>
                        <a:rPr lang="en-US" sz="1600" baseline="0" smtClean="0"/>
                        <a:t>     3 = LOADING (partial data available)</a:t>
                      </a:r>
                      <a:br>
                        <a:rPr lang="en-US" sz="1600" baseline="0" smtClean="0"/>
                      </a:br>
                      <a:r>
                        <a:rPr lang="en-US" sz="1600" baseline="0" smtClean="0"/>
                        <a:t>     4 = DONE (operation complete)</a:t>
                      </a:r>
                      <a:endParaRPr lang="en-US" sz="160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smtClean="0"/>
                        <a:t>onreadystatechange</a:t>
                      </a: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smtClean="0"/>
                        <a:t>Can be assigned a function that is called whenever readyState changes</a:t>
                      </a:r>
                      <a:r>
                        <a:rPr lang="en-US" sz="1600" baseline="0" smtClean="0"/>
                        <a:t> (e.g., to process the response)</a:t>
                      </a:r>
                      <a:endParaRPr lang="en-US" sz="160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smtClean="0"/>
                        <a:t>responseText</a:t>
                      </a: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smtClean="0"/>
                        <a:t>Response</a:t>
                      </a:r>
                      <a:r>
                        <a:rPr lang="en-US" sz="1600" baseline="0" smtClean="0"/>
                        <a:t> as text</a:t>
                      </a:r>
                      <a:endParaRPr lang="en-US" sz="160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smtClean="0"/>
                        <a:t>responseXML</a:t>
                      </a: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smtClean="0"/>
                        <a:t>Response as a DOM document object (parsed as text/xml)</a:t>
                      </a:r>
                      <a:endParaRPr lang="en-US" sz="160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smtClean="0"/>
                        <a:t>status</a:t>
                      </a: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smtClean="0"/>
                        <a:t>Status of the response</a:t>
                      </a:r>
                      <a:r>
                        <a:rPr lang="en-US" sz="1600" baseline="0" smtClean="0"/>
                        <a:t> (a HTTP result code, e.g. 200)</a:t>
                      </a:r>
                      <a:endParaRPr lang="en-US" sz="160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smtClean="0"/>
                        <a:t>statusText</a:t>
                      </a: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Response string returned by the server (e.g., '200 OK')</a:t>
                      </a:r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18381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Goals for today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0600" y="1508213"/>
            <a:ext cx="7772400" cy="4450460"/>
          </a:xfrm>
        </p:spPr>
        <p:txBody>
          <a:bodyPr/>
          <a:lstStyle/>
          <a:p>
            <a:r>
              <a:rPr lang="en-US" smtClean="0">
                <a:solidFill>
                  <a:srgbClr val="FF9900"/>
                </a:solidFill>
              </a:rPr>
              <a:t>Brief introduction to JavaScript</a:t>
            </a:r>
          </a:p>
          <a:p>
            <a:pPr lvl="1"/>
            <a:r>
              <a:rPr lang="en-US" smtClean="0">
                <a:solidFill>
                  <a:srgbClr val="FF9900"/>
                </a:solidFill>
              </a:rPr>
              <a:t>Event handlers</a:t>
            </a:r>
          </a:p>
          <a:p>
            <a:pPr lvl="1"/>
            <a:r>
              <a:rPr lang="en-US" smtClean="0">
                <a:solidFill>
                  <a:srgbClr val="FF9900"/>
                </a:solidFill>
              </a:rPr>
              <a:t>Accessing the DOM</a:t>
            </a:r>
          </a:p>
          <a:p>
            <a:pPr lvl="1"/>
            <a:r>
              <a:rPr lang="en-US" smtClean="0"/>
              <a:t>The XMLHttpRequest object</a:t>
            </a:r>
          </a:p>
          <a:p>
            <a:r>
              <a:rPr lang="en-US" smtClean="0"/>
              <a:t>AJAX</a:t>
            </a:r>
          </a:p>
          <a:p>
            <a:pPr lvl="1"/>
            <a:r>
              <a:rPr lang="en-US" smtClean="0"/>
              <a:t>Putting everything together</a:t>
            </a:r>
          </a:p>
          <a:p>
            <a:pPr lvl="1"/>
            <a:r>
              <a:rPr lang="en-US" smtClean="0"/>
              <a:t>Example: Search suggestions</a:t>
            </a:r>
          </a:p>
          <a:p>
            <a:r>
              <a:rPr lang="en-US" smtClean="0"/>
              <a:t>Simplifying things</a:t>
            </a:r>
          </a:p>
          <a:p>
            <a:pPr lvl="1"/>
            <a:r>
              <a:rPr lang="en-US" smtClean="0"/>
              <a:t>jQuery support for AJAX</a:t>
            </a:r>
          </a:p>
          <a:p>
            <a:pPr lvl="1"/>
            <a:r>
              <a:rPr lang="en-US" smtClean="0"/>
              <a:t>JSON</a:t>
            </a:r>
          </a:p>
          <a:p>
            <a:r>
              <a:rPr lang="en-US" smtClean="0"/>
              <a:t>Using external elements</a:t>
            </a:r>
          </a:p>
          <a:p>
            <a:pPr lvl="1"/>
            <a:r>
              <a:rPr lang="en-US" smtClean="0"/>
              <a:t>Example: Google Maps</a:t>
            </a:r>
          </a:p>
          <a:p>
            <a:pPr lvl="1"/>
            <a:endParaRPr lang="en-US" smtClean="0"/>
          </a:p>
          <a:p>
            <a:endParaRPr lang="en-US" smtClean="0"/>
          </a:p>
          <a:p>
            <a:pPr lvl="1"/>
            <a:endParaRPr lang="en-US" smtClean="0"/>
          </a:p>
          <a:p>
            <a:pPr lvl="1"/>
            <a:endParaRPr lang="en-US" smtClean="0"/>
          </a:p>
          <a:p>
            <a:pPr lvl="1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3F590D-1EE3-4679-BAB2-47D8C4772F51}" type="slidenum">
              <a:rPr lang="en-GB" smtClean="0"/>
              <a:pPr/>
              <a:t>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Université catholique de Louvain</a:t>
            </a:r>
            <a:endParaRPr lang="en-GB">
              <a:solidFill>
                <a:schemeClr val="tx1"/>
              </a:solidFill>
            </a:endParaRPr>
          </a:p>
        </p:txBody>
      </p:sp>
      <p:grpSp>
        <p:nvGrpSpPr>
          <p:cNvPr id="6" name="Group 6"/>
          <p:cNvGrpSpPr/>
          <p:nvPr/>
        </p:nvGrpSpPr>
        <p:grpSpPr>
          <a:xfrm>
            <a:off x="7181825" y="1569857"/>
            <a:ext cx="698320" cy="419100"/>
            <a:chOff x="6143624" y="2514600"/>
            <a:chExt cx="698320" cy="419100"/>
          </a:xfrm>
        </p:grpSpPr>
        <p:sp>
          <p:nvSpPr>
            <p:cNvPr id="7" name="Right Arrow 6"/>
            <p:cNvSpPr/>
            <p:nvPr/>
          </p:nvSpPr>
          <p:spPr bwMode="auto">
            <a:xfrm rot="10800000">
              <a:off x="6143624" y="2514600"/>
              <a:ext cx="695325" cy="419100"/>
            </a:xfrm>
            <a:prstGeom prst="rightArrow">
              <a:avLst/>
            </a:prstGeom>
            <a:solidFill>
              <a:srgbClr val="FF9900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315838" y="2600326"/>
              <a:ext cx="52610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smtClean="0">
                  <a:latin typeface="Arial" pitchFamily="34" charset="0"/>
                  <a:cs typeface="Arial" pitchFamily="34" charset="0"/>
                </a:rPr>
                <a:t>NEXT</a:t>
              </a:r>
              <a:endParaRPr lang="en-US" sz="1000"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691328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XMLHttpRequest methods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3F590D-1EE3-4679-BAB2-47D8C4772F51}" type="slidenum">
              <a:rPr lang="en-GB" smtClean="0"/>
              <a:pPr/>
              <a:t>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Université catholique de Louvain</a:t>
            </a:r>
            <a:endParaRPr lang="en-GB">
              <a:solidFill>
                <a:schemeClr val="tx1"/>
              </a:solidFill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1457010" y="1608015"/>
          <a:ext cx="6933364" cy="3256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80314"/>
                <a:gridCol w="435305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smtClean="0"/>
                        <a:t>Method</a:t>
                      </a: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smtClean="0"/>
                        <a:t>Description</a:t>
                      </a:r>
                      <a:endParaRPr lang="en-US" sz="160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smtClean="0"/>
                        <a:t>open("method","url" [,asyncFlag[,user[,pwd]]])</a:t>
                      </a: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smtClean="0"/>
                        <a:t>Initializes</a:t>
                      </a:r>
                      <a:r>
                        <a:rPr lang="en-US" sz="1600" baseline="0" smtClean="0"/>
                        <a:t> a new request. Default is asynchronous (asyncFlag=true). Optional HTTP user+password.</a:t>
                      </a:r>
                      <a:endParaRPr lang="en-US" sz="160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smtClean="0"/>
                        <a:t>setRequestHeader("L","V")</a:t>
                      </a: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smtClean="0"/>
                        <a:t>Used to add headers to the request</a:t>
                      </a:r>
                      <a:endParaRPr lang="en-US" sz="160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smtClean="0"/>
                        <a:t>send([content])</a:t>
                      </a: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smtClean="0"/>
                        <a:t>Sends the request. Content is</a:t>
                      </a:r>
                      <a:r>
                        <a:rPr lang="en-US" sz="1600" baseline="0" smtClean="0"/>
                        <a:t> optional (omitted, e.g., for GET)</a:t>
                      </a:r>
                      <a:endParaRPr lang="en-US" sz="160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smtClean="0"/>
                        <a:t>abort()</a:t>
                      </a: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smtClean="0"/>
                        <a:t>Aborts a request that has already been sent</a:t>
                      </a:r>
                      <a:endParaRPr lang="en-US" sz="160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smtClean="0"/>
                        <a:t>getResponseHeader("L")</a:t>
                      </a: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smtClean="0"/>
                        <a:t>Returns</a:t>
                      </a:r>
                      <a:r>
                        <a:rPr lang="en-US" sz="1600" baseline="0" smtClean="0"/>
                        <a:t> a specific header from the response</a:t>
                      </a:r>
                      <a:endParaRPr lang="en-US" sz="160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smtClean="0"/>
                        <a:t>getAllResponseHeaders()</a:t>
                      </a: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smtClean="0"/>
                        <a:t>Returns</a:t>
                      </a:r>
                      <a:r>
                        <a:rPr lang="en-US" sz="1600" baseline="0" smtClean="0"/>
                        <a:t> all the headers from the response</a:t>
                      </a:r>
                      <a:endParaRPr lang="en-US" sz="160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33789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Security restrictions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Requests are subject to </a:t>
            </a:r>
            <a:r>
              <a:rPr lang="en-US" smtClean="0">
                <a:solidFill>
                  <a:srgbClr val="FF9900"/>
                </a:solidFill>
              </a:rPr>
              <a:t>same-origin policy</a:t>
            </a:r>
          </a:p>
          <a:p>
            <a:pPr lvl="1"/>
            <a:r>
              <a:rPr lang="en-US" smtClean="0"/>
              <a:t>Can only connect to the domain that also sent the currently loaded page</a:t>
            </a:r>
          </a:p>
          <a:p>
            <a:pPr lvl="2"/>
            <a:r>
              <a:rPr lang="en-US" smtClean="0"/>
              <a:t>Example: Page from foo.com can't request content from bar.com</a:t>
            </a:r>
          </a:p>
          <a:p>
            <a:pPr lvl="1"/>
            <a:r>
              <a:rPr lang="en-US" smtClean="0"/>
              <a:t>Similar to the restriction that applies to cookies</a:t>
            </a:r>
          </a:p>
          <a:p>
            <a:pPr lvl="1"/>
            <a:endParaRPr lang="en-US" smtClean="0"/>
          </a:p>
          <a:p>
            <a:r>
              <a:rPr lang="en-US" smtClean="0"/>
              <a:t>Some workarounds exist</a:t>
            </a:r>
          </a:p>
          <a:p>
            <a:pPr lvl="1"/>
            <a:r>
              <a:rPr lang="en-US" smtClean="0"/>
              <a:t>JSONP: Encode data in a JavaScript</a:t>
            </a:r>
          </a:p>
          <a:p>
            <a:pPr lvl="1"/>
            <a:r>
              <a:rPr lang="en-US" smtClean="0"/>
              <a:t>CORS: Additional HTTP header allows access from different domains; part of XMLHttpRequest Level 2</a:t>
            </a:r>
          </a:p>
          <a:p>
            <a:pPr lvl="1"/>
            <a:r>
              <a:rPr lang="en-US" smtClean="0"/>
              <a:t>Plugins (Flash, Silverlight, ...)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3F590D-1EE3-4679-BAB2-47D8C4772F51}" type="slidenum">
              <a:rPr lang="en-GB" smtClean="0"/>
              <a:pPr/>
              <a:t>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Université catholique de Louvain</a:t>
            </a:r>
            <a:endParaRPr lang="en-GB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 rot="18900000">
            <a:off x="8073749" y="2873827"/>
            <a:ext cx="777777" cy="70788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rgbClr val="FF0000"/>
                </a:solidFill>
              </a:rPr>
              <a:t>Bug</a:t>
            </a:r>
            <a:br>
              <a:rPr lang="en-US" smtClean="0">
                <a:solidFill>
                  <a:srgbClr val="FF0000"/>
                </a:solidFill>
              </a:rPr>
            </a:br>
            <a:r>
              <a:rPr lang="en-US" smtClean="0">
                <a:solidFill>
                  <a:srgbClr val="FF0000"/>
                </a:solidFill>
              </a:rPr>
              <a:t>alert!</a:t>
            </a:r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85719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Instantiating XMLHttpRequest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0600" y="4330839"/>
            <a:ext cx="7772400" cy="1950846"/>
          </a:xfrm>
        </p:spPr>
        <p:txBody>
          <a:bodyPr/>
          <a:lstStyle/>
          <a:p>
            <a:r>
              <a:rPr lang="en-US" smtClean="0"/>
              <a:t>Implementation in browsers varies:</a:t>
            </a:r>
          </a:p>
          <a:p>
            <a:pPr lvl="1"/>
            <a:r>
              <a:rPr lang="en-US" smtClean="0"/>
              <a:t>var request = new XMLHttpRequest(); (most browsers)</a:t>
            </a:r>
          </a:p>
          <a:p>
            <a:pPr lvl="1"/>
            <a:r>
              <a:rPr lang="en-US" smtClean="0"/>
              <a:t>var request = new ActiveXObject("Microsoft.XMLHTTP");</a:t>
            </a:r>
          </a:p>
          <a:p>
            <a:pPr lvl="1"/>
            <a:r>
              <a:rPr lang="en-US" smtClean="0"/>
              <a:t>var request = new ActiveXObject("Msxml2.XMLHTTP");</a:t>
            </a:r>
          </a:p>
          <a:p>
            <a:pPr lvl="1"/>
            <a:r>
              <a:rPr lang="en-US" smtClean="0"/>
              <a:t>Using incorrect method causes an exception!</a:t>
            </a:r>
          </a:p>
          <a:p>
            <a:pPr lvl="2"/>
            <a:endParaRPr lang="en-US" smtClean="0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3F590D-1EE3-4679-BAB2-47D8C4772F51}" type="slidenum">
              <a:rPr lang="en-GB" smtClean="0"/>
              <a:pPr/>
              <a:t>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Université catholique de Louvain</a:t>
            </a:r>
            <a:endParaRPr lang="en-GB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695397" y="1497204"/>
            <a:ext cx="5515002" cy="26776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>
              <a:spcBef>
                <a:spcPts val="0"/>
              </a:spcBef>
            </a:pPr>
            <a:r>
              <a:rPr lang="en-US" sz="1200" b="1" dirty="0" err="1" smtClean="0">
                <a:latin typeface="Consolas"/>
                <a:cs typeface="Consolas"/>
              </a:rPr>
              <a:t>var</a:t>
            </a:r>
            <a:r>
              <a:rPr lang="en-US" sz="1200" b="1" dirty="0" smtClean="0">
                <a:latin typeface="Consolas"/>
                <a:cs typeface="Consolas"/>
              </a:rPr>
              <a:t> request = null; </a:t>
            </a:r>
            <a:br>
              <a:rPr lang="en-US" sz="1200" b="1" dirty="0" smtClean="0">
                <a:latin typeface="Consolas"/>
                <a:cs typeface="Consolas"/>
              </a:rPr>
            </a:br>
            <a:r>
              <a:rPr lang="en-US" sz="1200" b="1" dirty="0" smtClean="0">
                <a:latin typeface="Consolas"/>
                <a:cs typeface="Consolas"/>
              </a:rPr>
              <a:t/>
            </a:r>
            <a:br>
              <a:rPr lang="en-US" sz="1200" b="1" dirty="0" smtClean="0">
                <a:latin typeface="Consolas"/>
                <a:cs typeface="Consolas"/>
              </a:rPr>
            </a:br>
            <a:r>
              <a:rPr lang="en-US" sz="1200" b="1" dirty="0" smtClean="0">
                <a:latin typeface="Consolas"/>
                <a:cs typeface="Consolas"/>
              </a:rPr>
              <a:t>function </a:t>
            </a:r>
            <a:r>
              <a:rPr lang="en-US" sz="1200" b="1" dirty="0" err="1" smtClean="0">
                <a:latin typeface="Consolas"/>
                <a:cs typeface="Consolas"/>
              </a:rPr>
              <a:t>getXMLHttpRequest</a:t>
            </a:r>
            <a:r>
              <a:rPr lang="en-US" sz="1200" b="1" dirty="0" smtClean="0">
                <a:latin typeface="Consolas"/>
                <a:cs typeface="Consolas"/>
              </a:rPr>
              <a:t>() {</a:t>
            </a:r>
            <a:br>
              <a:rPr lang="en-US" sz="1200" b="1" dirty="0" smtClean="0">
                <a:latin typeface="Consolas"/>
                <a:cs typeface="Consolas"/>
              </a:rPr>
            </a:br>
            <a:r>
              <a:rPr lang="en-US" sz="1200" b="1" dirty="0" smtClean="0">
                <a:latin typeface="Consolas"/>
                <a:cs typeface="Consolas"/>
              </a:rPr>
              <a:t>  try { request = new </a:t>
            </a:r>
            <a:r>
              <a:rPr lang="en-US" sz="1200" b="1" dirty="0" err="1" smtClean="0">
                <a:latin typeface="Consolas"/>
                <a:cs typeface="Consolas"/>
              </a:rPr>
              <a:t>XMLHttpRequest</a:t>
            </a:r>
            <a:r>
              <a:rPr lang="en-US" sz="1200" b="1" dirty="0" smtClean="0">
                <a:latin typeface="Consolas"/>
                <a:cs typeface="Consolas"/>
              </a:rPr>
              <a:t>(); }</a:t>
            </a:r>
            <a:br>
              <a:rPr lang="en-US" sz="1200" b="1" dirty="0" smtClean="0">
                <a:latin typeface="Consolas"/>
                <a:cs typeface="Consolas"/>
              </a:rPr>
            </a:br>
            <a:r>
              <a:rPr lang="en-US" sz="1200" b="1" dirty="0" smtClean="0">
                <a:latin typeface="Consolas"/>
                <a:cs typeface="Consolas"/>
              </a:rPr>
              <a:t>  catch(err1) {</a:t>
            </a:r>
            <a:br>
              <a:rPr lang="en-US" sz="1200" b="1" dirty="0" smtClean="0">
                <a:latin typeface="Consolas"/>
                <a:cs typeface="Consolas"/>
              </a:rPr>
            </a:br>
            <a:r>
              <a:rPr lang="en-US" sz="1200" b="1" dirty="0" smtClean="0">
                <a:latin typeface="Consolas"/>
                <a:cs typeface="Consolas"/>
              </a:rPr>
              <a:t>    try { request = new </a:t>
            </a:r>
            <a:r>
              <a:rPr lang="en-US" sz="1200" b="1" dirty="0" err="1" smtClean="0">
                <a:latin typeface="Consolas"/>
                <a:cs typeface="Consolas"/>
              </a:rPr>
              <a:t>ActiveXObject</a:t>
            </a:r>
            <a:r>
              <a:rPr lang="en-US" sz="1200" b="1" dirty="0" smtClean="0">
                <a:latin typeface="Consolas"/>
                <a:cs typeface="Consolas"/>
              </a:rPr>
              <a:t>("</a:t>
            </a:r>
            <a:r>
              <a:rPr lang="en-US" sz="1200" b="1" dirty="0" err="1" smtClean="0">
                <a:latin typeface="Consolas"/>
                <a:cs typeface="Consolas"/>
              </a:rPr>
              <a:t>Microsoft.XMLHTTP</a:t>
            </a:r>
            <a:r>
              <a:rPr lang="en-US" sz="1200" b="1" dirty="0" smtClean="0">
                <a:latin typeface="Consolas"/>
                <a:cs typeface="Consolas"/>
              </a:rPr>
              <a:t>"); }</a:t>
            </a:r>
            <a:br>
              <a:rPr lang="en-US" sz="1200" b="1" dirty="0" smtClean="0">
                <a:latin typeface="Consolas"/>
                <a:cs typeface="Consolas"/>
              </a:rPr>
            </a:br>
            <a:r>
              <a:rPr lang="en-US" sz="1200" b="1" dirty="0" smtClean="0">
                <a:latin typeface="Consolas"/>
                <a:cs typeface="Consolas"/>
              </a:rPr>
              <a:t>    catch(err2) {</a:t>
            </a:r>
            <a:br>
              <a:rPr lang="en-US" sz="1200" b="1" dirty="0" smtClean="0">
                <a:latin typeface="Consolas"/>
                <a:cs typeface="Consolas"/>
              </a:rPr>
            </a:br>
            <a:r>
              <a:rPr lang="en-US" sz="1200" b="1" dirty="0" smtClean="0">
                <a:latin typeface="Consolas"/>
                <a:cs typeface="Consolas"/>
              </a:rPr>
              <a:t>      try { request = new </a:t>
            </a:r>
            <a:r>
              <a:rPr lang="en-US" sz="1200" b="1" dirty="0" err="1" smtClean="0">
                <a:latin typeface="Consolas"/>
                <a:cs typeface="Consolas"/>
              </a:rPr>
              <a:t>ActiveXObject</a:t>
            </a:r>
            <a:r>
              <a:rPr lang="en-US" sz="1200" b="1" dirty="0" smtClean="0">
                <a:latin typeface="Consolas"/>
                <a:cs typeface="Consolas"/>
              </a:rPr>
              <a:t>("Msxml2.XMLHTTP"); }</a:t>
            </a:r>
            <a:br>
              <a:rPr lang="en-US" sz="1200" b="1" dirty="0" smtClean="0">
                <a:latin typeface="Consolas"/>
                <a:cs typeface="Consolas"/>
              </a:rPr>
            </a:br>
            <a:r>
              <a:rPr lang="en-US" sz="1200" b="1" dirty="0" smtClean="0">
                <a:latin typeface="Consolas"/>
                <a:cs typeface="Consolas"/>
              </a:rPr>
              <a:t>      catch(err3) { request = null; }</a:t>
            </a:r>
            <a:br>
              <a:rPr lang="en-US" sz="1200" b="1" dirty="0" smtClean="0">
                <a:latin typeface="Consolas"/>
                <a:cs typeface="Consolas"/>
              </a:rPr>
            </a:br>
            <a:r>
              <a:rPr lang="en-US" sz="1200" b="1" dirty="0" smtClean="0">
                <a:latin typeface="Consolas"/>
                <a:cs typeface="Consolas"/>
              </a:rPr>
              <a:t>    }</a:t>
            </a:r>
            <a:br>
              <a:rPr lang="en-US" sz="1200" b="1" dirty="0" smtClean="0">
                <a:latin typeface="Consolas"/>
                <a:cs typeface="Consolas"/>
              </a:rPr>
            </a:br>
            <a:r>
              <a:rPr lang="en-US" sz="1200" b="1" dirty="0" smtClean="0">
                <a:latin typeface="Consolas"/>
                <a:cs typeface="Consolas"/>
              </a:rPr>
              <a:t>  }</a:t>
            </a:r>
          </a:p>
          <a:p>
            <a:pPr algn="l">
              <a:spcBef>
                <a:spcPts val="0"/>
              </a:spcBef>
            </a:pPr>
            <a:r>
              <a:rPr lang="en-US" sz="1200" b="1" dirty="0" smtClean="0">
                <a:latin typeface="Consolas"/>
                <a:cs typeface="Consolas"/>
              </a:rPr>
              <a:t/>
            </a:r>
            <a:br>
              <a:rPr lang="en-US" sz="1200" b="1" dirty="0" smtClean="0">
                <a:latin typeface="Consolas"/>
                <a:cs typeface="Consolas"/>
              </a:rPr>
            </a:br>
            <a:r>
              <a:rPr lang="en-US" sz="1200" b="1" dirty="0" smtClean="0">
                <a:latin typeface="Consolas"/>
                <a:cs typeface="Consolas"/>
              </a:rPr>
              <a:t>  if (request == null) alert("Error creating request object!");</a:t>
            </a:r>
            <a:br>
              <a:rPr lang="en-US" sz="1200" b="1" dirty="0" smtClean="0">
                <a:latin typeface="Consolas"/>
                <a:cs typeface="Consolas"/>
              </a:rPr>
            </a:br>
            <a:r>
              <a:rPr lang="en-US" sz="1200" b="1" dirty="0" smtClean="0">
                <a:latin typeface="Consolas"/>
                <a:cs typeface="Consolas"/>
              </a:rPr>
              <a:t>}</a:t>
            </a:r>
            <a:endParaRPr lang="en-US" sz="1200" b="1" dirty="0">
              <a:latin typeface="Consolas"/>
              <a:cs typeface="Consolas"/>
            </a:endParaRPr>
          </a:p>
        </p:txBody>
      </p:sp>
      <p:sp>
        <p:nvSpPr>
          <p:cNvPr id="7" name="Cloud Callout 6"/>
          <p:cNvSpPr/>
          <p:nvPr/>
        </p:nvSpPr>
        <p:spPr bwMode="auto">
          <a:xfrm>
            <a:off x="7375489" y="773723"/>
            <a:ext cx="1768511" cy="864159"/>
          </a:xfrm>
          <a:prstGeom prst="cloudCallout">
            <a:avLst>
              <a:gd name="adj1" fmla="val -31882"/>
              <a:gd name="adj2" fmla="val 70581"/>
            </a:avLst>
          </a:prstGeom>
          <a:solidFill>
            <a:srgbClr val="66FFFF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r>
              <a:rPr lang="en-US" sz="1200" smtClean="0"/>
              <a:t>Do I really have to worry about this?</a:t>
            </a:r>
            <a:endParaRPr lang="en-US" sz="1200"/>
          </a:p>
        </p:txBody>
      </p:sp>
      <p:pic>
        <p:nvPicPr>
          <p:cNvPr id="8" name="Picture 19" descr="greenguy"/>
          <p:cNvPicPr>
            <a:picLocks noChangeAspect="1" noChangeArrowheads="1"/>
          </p:cNvPicPr>
          <p:nvPr/>
        </p:nvPicPr>
        <p:blipFill>
          <a:blip r:embed="rId2" cstate="print">
            <a:lum bright="14000" contrast="-10000"/>
          </a:blip>
          <a:srcRect/>
          <a:stretch>
            <a:fillRect/>
          </a:stretch>
        </p:blipFill>
        <p:spPr bwMode="auto">
          <a:xfrm>
            <a:off x="7416678" y="1868923"/>
            <a:ext cx="541337" cy="541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731220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 few caveats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When doing a POST, set the content type</a:t>
            </a:r>
          </a:p>
          <a:p>
            <a:endParaRPr lang="en-US" smtClean="0"/>
          </a:p>
          <a:p>
            <a:endParaRPr lang="en-US" smtClean="0"/>
          </a:p>
          <a:p>
            <a:endParaRPr lang="en-US" smtClean="0"/>
          </a:p>
          <a:p>
            <a:r>
              <a:rPr lang="en-US" smtClean="0"/>
              <a:t>When doing a GET, encode parameters</a:t>
            </a:r>
          </a:p>
          <a:p>
            <a:pPr lvl="1"/>
            <a:r>
              <a:rPr lang="en-US" smtClean="0"/>
              <a:t>Not all characters are legal in a URL (example: space)</a:t>
            </a:r>
          </a:p>
          <a:p>
            <a:pPr lvl="1"/>
            <a:r>
              <a:rPr lang="en-US" smtClean="0"/>
              <a:t>Need to escape these characters (' ' </a:t>
            </a:r>
            <a:r>
              <a:rPr lang="en-US" smtClean="0">
                <a:sym typeface="Symbol"/>
              </a:rPr>
              <a:t> '%20' etc.)</a:t>
            </a:r>
          </a:p>
          <a:p>
            <a:pPr lvl="1"/>
            <a:r>
              <a:rPr lang="en-US" smtClean="0">
                <a:sym typeface="Symbol"/>
              </a:rPr>
              <a:t>Can use the escape() method to do this:</a:t>
            </a:r>
            <a:endParaRPr lang="en-US" smtClean="0"/>
          </a:p>
          <a:p>
            <a:pPr lvl="1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3F590D-1EE3-4679-BAB2-47D8C4772F51}" type="slidenum">
              <a:rPr lang="en-GB" smtClean="0"/>
              <a:pPr/>
              <a:t>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Université catholique de Louvain</a:t>
            </a:r>
            <a:endParaRPr lang="en-GB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893723" y="2180494"/>
            <a:ext cx="57124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b="1" dirty="0" err="1" smtClean="0">
                <a:latin typeface="Consolas"/>
                <a:cs typeface="Consolas"/>
              </a:rPr>
              <a:t>request.setRequestHeader</a:t>
            </a:r>
            <a:r>
              <a:rPr lang="en-US" sz="1600" b="1" dirty="0" smtClean="0">
                <a:latin typeface="Consolas"/>
                <a:cs typeface="Consolas"/>
              </a:rPr>
              <a:t>('Content-Type', </a:t>
            </a:r>
            <a:br>
              <a:rPr lang="en-US" sz="1600" b="1" dirty="0" smtClean="0">
                <a:latin typeface="Consolas"/>
                <a:cs typeface="Consolas"/>
              </a:rPr>
            </a:br>
            <a:r>
              <a:rPr lang="en-US" sz="1600" b="1" dirty="0" smtClean="0">
                <a:latin typeface="Consolas"/>
                <a:cs typeface="Consolas"/>
              </a:rPr>
              <a:t>     'application/x-www-form-</a:t>
            </a:r>
            <a:r>
              <a:rPr lang="en-US" sz="1600" b="1" dirty="0" err="1" smtClean="0">
                <a:latin typeface="Consolas"/>
                <a:cs typeface="Consolas"/>
              </a:rPr>
              <a:t>urlencoded</a:t>
            </a:r>
            <a:r>
              <a:rPr lang="en-US" sz="1600" b="1" dirty="0" smtClean="0">
                <a:latin typeface="Consolas"/>
                <a:cs typeface="Consolas"/>
              </a:rPr>
              <a:t>');</a:t>
            </a:r>
            <a:br>
              <a:rPr lang="en-US" sz="1600" b="1" dirty="0" smtClean="0">
                <a:latin typeface="Consolas"/>
                <a:cs typeface="Consolas"/>
              </a:rPr>
            </a:br>
            <a:r>
              <a:rPr lang="en-US" sz="1600" b="1" dirty="0" err="1" smtClean="0">
                <a:latin typeface="Consolas"/>
                <a:cs typeface="Consolas"/>
              </a:rPr>
              <a:t>request.send</a:t>
            </a:r>
            <a:r>
              <a:rPr lang="en-US" sz="1600" b="1" dirty="0" smtClean="0">
                <a:latin typeface="Consolas"/>
                <a:cs typeface="Consolas"/>
              </a:rPr>
              <a:t>('param1='+param1+'&amp;param2='+param2);</a:t>
            </a:r>
            <a:endParaRPr lang="en-US" sz="1600" b="1" dirty="0">
              <a:latin typeface="Consolas"/>
              <a:cs typeface="Consola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905446" y="5347401"/>
            <a:ext cx="45843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b="1" smtClean="0">
                <a:latin typeface="Consolas"/>
                <a:cs typeface="Consolas"/>
              </a:rPr>
              <a:t>request.send('param1='+escape(param1));</a:t>
            </a:r>
            <a:endParaRPr lang="en-US" sz="1600" b="1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15049751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Recap: XMLHttpRequest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0599" y="1547446"/>
            <a:ext cx="7912241" cy="4643804"/>
          </a:xfrm>
        </p:spPr>
        <p:txBody>
          <a:bodyPr/>
          <a:lstStyle/>
          <a:p>
            <a:r>
              <a:rPr lang="en-US" dirty="0" err="1" smtClean="0"/>
              <a:t>XMLHttpRequest</a:t>
            </a:r>
            <a:r>
              <a:rPr lang="en-US" dirty="0" smtClean="0"/>
              <a:t> is a JavaScript object</a:t>
            </a:r>
          </a:p>
          <a:p>
            <a:pPr lvl="1"/>
            <a:r>
              <a:rPr lang="en-US" dirty="0" smtClean="0"/>
              <a:t>Enables web pages to dynamically request more data</a:t>
            </a:r>
          </a:p>
          <a:p>
            <a:pPr lvl="1"/>
            <a:r>
              <a:rPr lang="en-US" dirty="0" smtClean="0"/>
              <a:t>For security reasons, same-origin policy applies</a:t>
            </a:r>
          </a:p>
          <a:p>
            <a:pPr lvl="1"/>
            <a:r>
              <a:rPr lang="en-US" dirty="0" smtClean="0"/>
              <a:t>Despite the name, data does not have to be in XML; </a:t>
            </a:r>
            <a:br>
              <a:rPr lang="en-US" dirty="0" smtClean="0"/>
            </a:br>
            <a:r>
              <a:rPr lang="en-US" dirty="0" smtClean="0"/>
              <a:t>other formats (text, </a:t>
            </a:r>
            <a:r>
              <a:rPr lang="en-US" dirty="0" smtClean="0"/>
              <a:t>HTML, JSON) </a:t>
            </a:r>
            <a:r>
              <a:rPr lang="en-US" dirty="0" smtClean="0"/>
              <a:t>work as well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Requests can be asynchronous</a:t>
            </a:r>
          </a:p>
          <a:p>
            <a:pPr lvl="1"/>
            <a:r>
              <a:rPr lang="en-US" dirty="0" smtClean="0"/>
              <a:t>Programmer supplies a callback function that is invoked by the browser when a response arrives</a:t>
            </a:r>
          </a:p>
          <a:p>
            <a:pPr lvl="1"/>
            <a:r>
              <a:rPr lang="en-US" dirty="0" smtClean="0"/>
              <a:t>Can load data in the background (example: Google Maps)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Somewhat painful to use - but stay tuned!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3F590D-1EE3-4679-BAB2-47D8C4772F51}" type="slidenum">
              <a:rPr lang="en-GB" smtClean="0"/>
              <a:pPr/>
              <a:t>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Université catholique de Louvain</a:t>
            </a:r>
            <a:endParaRPr lang="en-GB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77915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Goals for today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0600" y="1427826"/>
            <a:ext cx="7772400" cy="4450460"/>
          </a:xfrm>
        </p:spPr>
        <p:txBody>
          <a:bodyPr/>
          <a:lstStyle/>
          <a:p>
            <a:r>
              <a:rPr lang="en-US" smtClean="0">
                <a:solidFill>
                  <a:srgbClr val="33CC33"/>
                </a:solidFill>
              </a:rPr>
              <a:t>Brief introduction to JavaScript</a:t>
            </a:r>
          </a:p>
          <a:p>
            <a:pPr lvl="1"/>
            <a:r>
              <a:rPr lang="en-US" smtClean="0">
                <a:solidFill>
                  <a:srgbClr val="33CC33"/>
                </a:solidFill>
              </a:rPr>
              <a:t>Event handlers</a:t>
            </a:r>
          </a:p>
          <a:p>
            <a:pPr lvl="1"/>
            <a:r>
              <a:rPr lang="en-US" smtClean="0">
                <a:solidFill>
                  <a:srgbClr val="33CC33"/>
                </a:solidFill>
              </a:rPr>
              <a:t>Accessing the DOM</a:t>
            </a:r>
          </a:p>
          <a:p>
            <a:pPr lvl="1"/>
            <a:r>
              <a:rPr lang="en-US" smtClean="0">
                <a:solidFill>
                  <a:srgbClr val="33CC33"/>
                </a:solidFill>
              </a:rPr>
              <a:t>The XMLHttpRequest object</a:t>
            </a:r>
          </a:p>
          <a:p>
            <a:r>
              <a:rPr lang="en-US" smtClean="0">
                <a:solidFill>
                  <a:srgbClr val="FF9900"/>
                </a:solidFill>
              </a:rPr>
              <a:t>AJAX</a:t>
            </a:r>
          </a:p>
          <a:p>
            <a:pPr lvl="1"/>
            <a:r>
              <a:rPr lang="en-US" smtClean="0">
                <a:solidFill>
                  <a:srgbClr val="FF9900"/>
                </a:solidFill>
              </a:rPr>
              <a:t>Putting everything together</a:t>
            </a:r>
          </a:p>
          <a:p>
            <a:pPr lvl="1"/>
            <a:r>
              <a:rPr lang="en-US" smtClean="0">
                <a:solidFill>
                  <a:srgbClr val="FF9900"/>
                </a:solidFill>
              </a:rPr>
              <a:t>Example: Search suggestions</a:t>
            </a:r>
          </a:p>
          <a:p>
            <a:r>
              <a:rPr lang="en-US" smtClean="0"/>
              <a:t>Simplifying things</a:t>
            </a:r>
          </a:p>
          <a:p>
            <a:pPr lvl="1"/>
            <a:r>
              <a:rPr lang="en-US" smtClean="0"/>
              <a:t>jQuery support for AJAX</a:t>
            </a:r>
          </a:p>
          <a:p>
            <a:pPr lvl="1"/>
            <a:r>
              <a:rPr lang="en-US" smtClean="0"/>
              <a:t>JSON</a:t>
            </a:r>
          </a:p>
          <a:p>
            <a:r>
              <a:rPr lang="en-US" smtClean="0"/>
              <a:t>Using external elements</a:t>
            </a:r>
          </a:p>
          <a:p>
            <a:pPr lvl="1"/>
            <a:r>
              <a:rPr lang="en-US" smtClean="0"/>
              <a:t>Example: Google Maps</a:t>
            </a:r>
          </a:p>
          <a:p>
            <a:pPr lvl="1"/>
            <a:endParaRPr lang="en-US" smtClean="0"/>
          </a:p>
          <a:p>
            <a:endParaRPr lang="en-US" smtClean="0"/>
          </a:p>
          <a:p>
            <a:pPr lvl="1"/>
            <a:endParaRPr lang="en-US" smtClean="0"/>
          </a:p>
          <a:p>
            <a:pPr lvl="1"/>
            <a:endParaRPr lang="en-US" smtClean="0"/>
          </a:p>
          <a:p>
            <a:pPr lvl="1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3F590D-1EE3-4679-BAB2-47D8C4772F51}" type="slidenum">
              <a:rPr lang="en-GB" smtClean="0"/>
              <a:pPr/>
              <a:t>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Université catholique de Louvain</a:t>
            </a:r>
            <a:endParaRPr lang="en-GB">
              <a:solidFill>
                <a:schemeClr val="tx1"/>
              </a:solidFill>
            </a:endParaRPr>
          </a:p>
        </p:txBody>
      </p:sp>
      <p:grpSp>
        <p:nvGrpSpPr>
          <p:cNvPr id="6" name="Group 6"/>
          <p:cNvGrpSpPr/>
          <p:nvPr/>
        </p:nvGrpSpPr>
        <p:grpSpPr>
          <a:xfrm>
            <a:off x="2207891" y="3107255"/>
            <a:ext cx="698320" cy="419100"/>
            <a:chOff x="6143624" y="2514600"/>
            <a:chExt cx="698320" cy="419100"/>
          </a:xfrm>
        </p:grpSpPr>
        <p:sp>
          <p:nvSpPr>
            <p:cNvPr id="7" name="Right Arrow 6"/>
            <p:cNvSpPr/>
            <p:nvPr/>
          </p:nvSpPr>
          <p:spPr bwMode="auto">
            <a:xfrm rot="10800000">
              <a:off x="6143624" y="2514600"/>
              <a:ext cx="695325" cy="419100"/>
            </a:xfrm>
            <a:prstGeom prst="rightArrow">
              <a:avLst/>
            </a:prstGeom>
            <a:solidFill>
              <a:srgbClr val="FF9900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315838" y="2600326"/>
              <a:ext cx="52610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smtClean="0">
                  <a:latin typeface="Arial" pitchFamily="34" charset="0"/>
                  <a:cs typeface="Arial" pitchFamily="34" charset="0"/>
                </a:rPr>
                <a:t>NEXT</a:t>
              </a:r>
              <a:endParaRPr lang="en-US" sz="1000">
                <a:latin typeface="Arial" pitchFamily="34" charset="0"/>
                <a:cs typeface="Arial" pitchFamily="34" charset="0"/>
              </a:endParaRPr>
            </a:p>
          </p:txBody>
        </p:sp>
      </p:grpSp>
      <p:pic>
        <p:nvPicPr>
          <p:cNvPr id="9" name="Picture 2" descr="C:\Users\Andreas Haeberlen\AppData\Local\Microsoft\Windows\Temporary Internet Files\Content.IE5\0I8TMXB2\MCj04413100000[1]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27326" y="2118656"/>
            <a:ext cx="495300" cy="495300"/>
          </a:xfrm>
          <a:prstGeom prst="rect">
            <a:avLst/>
          </a:prstGeom>
          <a:noFill/>
        </p:spPr>
      </p:pic>
      <p:pic>
        <p:nvPicPr>
          <p:cNvPr id="10" name="Picture 2" descr="C:\Users\Andreas Haeberlen\AppData\Local\Microsoft\Windows\Temporary Internet Files\Content.IE5\0I8TMXB2\MCj04413100000[1]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001272" y="2461975"/>
            <a:ext cx="495300" cy="495300"/>
          </a:xfrm>
          <a:prstGeom prst="rect">
            <a:avLst/>
          </a:prstGeom>
          <a:noFill/>
        </p:spPr>
      </p:pic>
      <p:pic>
        <p:nvPicPr>
          <p:cNvPr id="11" name="Picture 2" descr="C:\Users\Andreas Haeberlen\AppData\Local\Microsoft\Windows\Temporary Internet Files\Content.IE5\0I8TMXB2\MCj04413100000[1]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977637" y="2825391"/>
            <a:ext cx="495300" cy="495300"/>
          </a:xfrm>
          <a:prstGeom prst="rect">
            <a:avLst/>
          </a:prstGeom>
          <a:noFill/>
        </p:spPr>
      </p:pic>
      <p:pic>
        <p:nvPicPr>
          <p:cNvPr id="12" name="Picture 2" descr="C:\Users\Andreas Haeberlen\AppData\Local\Microsoft\Windows\Temporary Internet Files\Content.IE5\0I8TMXB2\MCj04413100000[1]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235356" y="1701650"/>
            <a:ext cx="495300" cy="4953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079573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What is AJAX?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0599" y="1658938"/>
            <a:ext cx="7952433" cy="4532312"/>
          </a:xfrm>
        </p:spPr>
        <p:txBody>
          <a:bodyPr/>
          <a:lstStyle/>
          <a:p>
            <a:r>
              <a:rPr lang="en-US" smtClean="0"/>
              <a:t>Asynchronous JavaScript and XML</a:t>
            </a:r>
          </a:p>
          <a:p>
            <a:pPr lvl="1"/>
            <a:r>
              <a:rPr lang="en-US" smtClean="0"/>
              <a:t>Firsty mentioned by Jesse James Garrett in 2005</a:t>
            </a:r>
            <a:br>
              <a:rPr lang="en-US" smtClean="0"/>
            </a:br>
            <a:endParaRPr lang="en-US" smtClean="0"/>
          </a:p>
          <a:p>
            <a:r>
              <a:rPr lang="en-US" smtClean="0"/>
              <a:t>Not a single technology - a mix of technologies for building faster web apps</a:t>
            </a:r>
          </a:p>
          <a:p>
            <a:pPr lvl="1"/>
            <a:r>
              <a:rPr lang="en-US" smtClean="0"/>
              <a:t>HTML and CSS for presentation</a:t>
            </a:r>
          </a:p>
          <a:p>
            <a:pPr lvl="1"/>
            <a:r>
              <a:rPr lang="en-US" smtClean="0"/>
              <a:t>DOM for dynamic display</a:t>
            </a:r>
          </a:p>
          <a:p>
            <a:pPr lvl="1"/>
            <a:r>
              <a:rPr lang="en-US" smtClean="0"/>
              <a:t>XML for data interchange</a:t>
            </a:r>
          </a:p>
          <a:p>
            <a:pPr lvl="1"/>
            <a:r>
              <a:rPr lang="en-US" smtClean="0"/>
              <a:t>XMLHttpRequest for asynchronous requests</a:t>
            </a:r>
          </a:p>
          <a:p>
            <a:pPr lvl="1"/>
            <a:r>
              <a:rPr lang="en-US" smtClean="0"/>
              <a:t>JavaScript for binding everything together</a:t>
            </a:r>
          </a:p>
          <a:p>
            <a:pPr lvl="1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3F590D-1EE3-4679-BAB2-47D8C4772F51}" type="slidenum">
              <a:rPr lang="en-GB" smtClean="0"/>
              <a:pPr/>
              <a:t>26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Université catholique de Louvain</a:t>
            </a:r>
            <a:endParaRPr lang="en-GB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58923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Where is AJAX used?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0600" y="5476352"/>
            <a:ext cx="7772400" cy="914400"/>
          </a:xfrm>
        </p:spPr>
        <p:txBody>
          <a:bodyPr/>
          <a:lstStyle/>
          <a:p>
            <a:r>
              <a:rPr lang="en-US" dirty="0" smtClean="0"/>
              <a:t>Widely used by </a:t>
            </a:r>
            <a:r>
              <a:rPr lang="en-US" dirty="0" smtClean="0"/>
              <a:t>many Web applications </a:t>
            </a:r>
            <a:r>
              <a:rPr lang="en-US" dirty="0" smtClean="0"/>
              <a:t>today</a:t>
            </a:r>
          </a:p>
          <a:p>
            <a:pPr lvl="1"/>
            <a:r>
              <a:rPr lang="en-US" dirty="0" smtClean="0"/>
              <a:t>Examples: Google Maps, Gmail, Search Suggestions, ...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3F590D-1EE3-4679-BAB2-47D8C4772F51}" type="slidenum">
              <a:rPr lang="en-GB" smtClean="0"/>
              <a:pPr/>
              <a:t>27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Université catholique de Louvain</a:t>
            </a:r>
            <a:endParaRPr lang="en-GB">
              <a:solidFill>
                <a:schemeClr val="tx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400" y="1229710"/>
            <a:ext cx="7095200" cy="4382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3722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Andreas Haeberlen\Desktop\ajax-fig1_small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48533" y="1314905"/>
            <a:ext cx="5126352" cy="4910506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How does AJAX work?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3F590D-1EE3-4679-BAB2-47D8C4772F51}" type="slidenum">
              <a:rPr lang="en-GB" smtClean="0"/>
              <a:pPr/>
              <a:t>28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Université catholique de Louvain</a:t>
            </a:r>
            <a:endParaRPr lang="en-GB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 rot="16200000">
            <a:off x="5251339" y="3617389"/>
            <a:ext cx="374974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mtClean="0"/>
              <a:t>http://www.adaptivepath.com/images/publications/essays/ajax-fig1_small.png</a:t>
            </a:r>
            <a:endParaRPr lang="en-US" sz="800"/>
          </a:p>
        </p:txBody>
      </p:sp>
    </p:spTree>
    <p:extLst>
      <p:ext uri="{BB962C8B-B14F-4D97-AF65-F5344CB8AC3E}">
        <p14:creationId xmlns:p14="http://schemas.microsoft.com/office/powerpoint/2010/main" val="13774451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Building </a:t>
            </a:r>
            <a:r>
              <a:rPr lang="en-US" dirty="0" smtClean="0"/>
              <a:t>Web </a:t>
            </a:r>
            <a:r>
              <a:rPr lang="en-US" dirty="0" smtClean="0"/>
              <a:t>applications with AJAX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0599" y="3516923"/>
            <a:ext cx="7982579" cy="3125037"/>
          </a:xfrm>
        </p:spPr>
        <p:txBody>
          <a:bodyPr/>
          <a:lstStyle/>
          <a:p>
            <a:r>
              <a:rPr lang="en-US" smtClean="0"/>
              <a:t>Several puzzle pieces are needed</a:t>
            </a:r>
          </a:p>
          <a:p>
            <a:pPr lvl="1"/>
            <a:r>
              <a:rPr lang="en-US" smtClean="0"/>
              <a:t>Host page: A web page that we'd like to make interactive</a:t>
            </a:r>
          </a:p>
          <a:p>
            <a:pPr lvl="1"/>
            <a:r>
              <a:rPr lang="en-US" smtClean="0"/>
              <a:t>Client-side script: A JavaScript program that</a:t>
            </a:r>
          </a:p>
          <a:p>
            <a:pPr lvl="2"/>
            <a:r>
              <a:rPr lang="en-US" smtClean="0"/>
              <a:t>registers handlers for relevant events, such as inputs or mouse clicks</a:t>
            </a:r>
          </a:p>
          <a:p>
            <a:pPr lvl="2"/>
            <a:r>
              <a:rPr lang="en-US" smtClean="0"/>
              <a:t>requests additional data from the server using XMLHttpRequest objects</a:t>
            </a:r>
          </a:p>
          <a:p>
            <a:pPr lvl="2"/>
            <a:r>
              <a:rPr lang="en-US" smtClean="0"/>
              <a:t>integrates the responses with the web page using the DOM</a:t>
            </a:r>
          </a:p>
          <a:p>
            <a:pPr lvl="1"/>
            <a:r>
              <a:rPr lang="en-US" smtClean="0"/>
              <a:t>Server side: Another JavaScript program that supplies the data</a:t>
            </a:r>
          </a:p>
          <a:p>
            <a:pPr lvl="2"/>
            <a:r>
              <a:rPr lang="en-US" smtClean="0"/>
              <a:t>Example: Given a partial search term, return XML with suggestions</a:t>
            </a:r>
          </a:p>
          <a:p>
            <a:pPr lvl="1"/>
            <a:r>
              <a:rPr lang="en-US" smtClean="0"/>
              <a:t>Client-side script runs in browser, server-side in Node!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3F590D-1EE3-4679-BAB2-47D8C4772F51}" type="slidenum">
              <a:rPr lang="en-GB" smtClean="0"/>
              <a:pPr/>
              <a:t>29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Université catholique de Louvain</a:t>
            </a:r>
            <a:endParaRPr lang="en-GB">
              <a:solidFill>
                <a:schemeClr val="tx1"/>
              </a:solidFill>
            </a:endParaRPr>
          </a:p>
        </p:txBody>
      </p:sp>
      <p:pic>
        <p:nvPicPr>
          <p:cNvPr id="6" name="Picture 5" descr="inputterm_gif.g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742079" y="1550796"/>
            <a:ext cx="2110520" cy="176634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141603" y="3024555"/>
            <a:ext cx="1851672" cy="9233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>
              <a:spcBef>
                <a:spcPts val="0"/>
              </a:spcBef>
            </a:pPr>
            <a:r>
              <a:rPr lang="en-US" sz="300" b="1" dirty="0" smtClean="0">
                <a:latin typeface="Consolas"/>
                <a:cs typeface="Consolas"/>
              </a:rPr>
              <a:t>function </a:t>
            </a:r>
            <a:r>
              <a:rPr lang="en-US" sz="300" b="1" dirty="0" err="1" smtClean="0">
                <a:latin typeface="Consolas"/>
                <a:cs typeface="Consolas"/>
              </a:rPr>
              <a:t>updateSuggestions</a:t>
            </a:r>
            <a:r>
              <a:rPr lang="en-US" sz="300" b="1" dirty="0" smtClean="0">
                <a:latin typeface="Consolas"/>
                <a:cs typeface="Consolas"/>
              </a:rPr>
              <a:t>() {</a:t>
            </a:r>
          </a:p>
          <a:p>
            <a:pPr algn="l">
              <a:spcBef>
                <a:spcPts val="0"/>
              </a:spcBef>
            </a:pPr>
            <a:r>
              <a:rPr lang="en-US" sz="300" b="1" dirty="0" smtClean="0">
                <a:latin typeface="Consolas"/>
                <a:cs typeface="Consolas"/>
              </a:rPr>
              <a:t>  </a:t>
            </a:r>
            <a:r>
              <a:rPr lang="en-US" sz="300" b="1" dirty="0" err="1" smtClean="0">
                <a:latin typeface="Consolas"/>
                <a:cs typeface="Consolas"/>
              </a:rPr>
              <a:t>var</a:t>
            </a:r>
            <a:r>
              <a:rPr lang="en-US" sz="300" b="1" dirty="0" smtClean="0">
                <a:latin typeface="Consolas"/>
                <a:cs typeface="Consolas"/>
              </a:rPr>
              <a:t> term = </a:t>
            </a:r>
            <a:r>
              <a:rPr lang="en-US" sz="300" b="1" dirty="0" err="1" smtClean="0">
                <a:latin typeface="Consolas"/>
                <a:cs typeface="Consolas"/>
              </a:rPr>
              <a:t>document.getElementById</a:t>
            </a:r>
            <a:r>
              <a:rPr lang="en-US" sz="300" b="1" dirty="0" smtClean="0">
                <a:latin typeface="Consolas"/>
                <a:cs typeface="Consolas"/>
              </a:rPr>
              <a:t>('</a:t>
            </a:r>
            <a:r>
              <a:rPr lang="en-US" sz="300" b="1" dirty="0" err="1" smtClean="0">
                <a:latin typeface="Consolas"/>
                <a:cs typeface="Consolas"/>
              </a:rPr>
              <a:t>abc</a:t>
            </a:r>
            <a:r>
              <a:rPr lang="en-US" sz="300" b="1" dirty="0" smtClean="0">
                <a:latin typeface="Consolas"/>
                <a:cs typeface="Consolas"/>
              </a:rPr>
              <a:t>').value;</a:t>
            </a:r>
          </a:p>
          <a:p>
            <a:pPr algn="l">
              <a:spcBef>
                <a:spcPts val="0"/>
              </a:spcBef>
            </a:pPr>
            <a:r>
              <a:rPr lang="en-US" sz="300" b="1" dirty="0" smtClean="0">
                <a:latin typeface="Consolas"/>
                <a:cs typeface="Consolas"/>
              </a:rPr>
              <a:t>  request = new </a:t>
            </a:r>
            <a:r>
              <a:rPr lang="en-US" sz="300" b="1" dirty="0" err="1" smtClean="0">
                <a:latin typeface="Consolas"/>
                <a:cs typeface="Consolas"/>
              </a:rPr>
              <a:t>XMLHttpRequest</a:t>
            </a:r>
            <a:r>
              <a:rPr lang="en-US" sz="300" b="1" dirty="0" smtClean="0">
                <a:latin typeface="Consolas"/>
                <a:cs typeface="Consolas"/>
              </a:rPr>
              <a:t>();</a:t>
            </a:r>
          </a:p>
          <a:p>
            <a:pPr algn="l">
              <a:spcBef>
                <a:spcPts val="0"/>
              </a:spcBef>
            </a:pPr>
            <a:r>
              <a:rPr lang="en-US" sz="300" b="1" dirty="0" smtClean="0">
                <a:latin typeface="Consolas"/>
                <a:cs typeface="Consolas"/>
              </a:rPr>
              <a:t>  </a:t>
            </a:r>
            <a:r>
              <a:rPr lang="en-US" sz="300" b="1" dirty="0" err="1" smtClean="0">
                <a:latin typeface="Consolas"/>
                <a:cs typeface="Consolas"/>
              </a:rPr>
              <a:t>request.open</a:t>
            </a:r>
            <a:r>
              <a:rPr lang="en-US" sz="300" b="1" dirty="0" smtClean="0">
                <a:latin typeface="Consolas"/>
                <a:cs typeface="Consolas"/>
              </a:rPr>
              <a:t>("GET", "http://localhost:8080/</a:t>
            </a:r>
            <a:r>
              <a:rPr lang="en-US" sz="300" b="1" dirty="0" err="1" smtClean="0">
                <a:latin typeface="Consolas"/>
                <a:cs typeface="Consolas"/>
              </a:rPr>
              <a:t>ajaxdemo</a:t>
            </a:r>
            <a:r>
              <a:rPr lang="en-US" sz="300" b="1" dirty="0" smtClean="0">
                <a:latin typeface="Consolas"/>
                <a:cs typeface="Consolas"/>
              </a:rPr>
              <a:t>/suggest/?t="+escape(term));</a:t>
            </a:r>
          </a:p>
          <a:p>
            <a:pPr algn="l">
              <a:spcBef>
                <a:spcPts val="0"/>
              </a:spcBef>
            </a:pPr>
            <a:r>
              <a:rPr lang="en-US" sz="300" b="1" dirty="0" smtClean="0">
                <a:latin typeface="Consolas"/>
                <a:cs typeface="Consolas"/>
              </a:rPr>
              <a:t>  </a:t>
            </a:r>
            <a:r>
              <a:rPr lang="en-US" sz="300" b="1" dirty="0" err="1" smtClean="0">
                <a:latin typeface="Consolas"/>
                <a:cs typeface="Consolas"/>
              </a:rPr>
              <a:t>request.onreadystatechange</a:t>
            </a:r>
            <a:r>
              <a:rPr lang="en-US" sz="300" b="1" dirty="0" smtClean="0">
                <a:latin typeface="Consolas"/>
                <a:cs typeface="Consolas"/>
              </a:rPr>
              <a:t> = function() {</a:t>
            </a:r>
          </a:p>
          <a:p>
            <a:pPr algn="l">
              <a:spcBef>
                <a:spcPts val="0"/>
              </a:spcBef>
            </a:pPr>
            <a:r>
              <a:rPr lang="en-US" sz="300" b="1" dirty="0" smtClean="0">
                <a:latin typeface="Consolas"/>
                <a:cs typeface="Consolas"/>
              </a:rPr>
              <a:t>    if ((</a:t>
            </a:r>
            <a:r>
              <a:rPr lang="en-US" sz="300" b="1" dirty="0" err="1" smtClean="0">
                <a:latin typeface="Consolas"/>
                <a:cs typeface="Consolas"/>
              </a:rPr>
              <a:t>request.readyState</a:t>
            </a:r>
            <a:r>
              <a:rPr lang="en-US" sz="300" b="1" dirty="0" smtClean="0">
                <a:latin typeface="Consolas"/>
                <a:cs typeface="Consolas"/>
              </a:rPr>
              <a:t> == 4) &amp;&amp; (</a:t>
            </a:r>
            <a:r>
              <a:rPr lang="en-US" sz="300" b="1" dirty="0" err="1" smtClean="0">
                <a:latin typeface="Consolas"/>
                <a:cs typeface="Consolas"/>
              </a:rPr>
              <a:t>request.status</a:t>
            </a:r>
            <a:r>
              <a:rPr lang="en-US" sz="300" b="1" dirty="0" smtClean="0">
                <a:latin typeface="Consolas"/>
                <a:cs typeface="Consolas"/>
              </a:rPr>
              <a:t> == 200)) {</a:t>
            </a:r>
          </a:p>
          <a:p>
            <a:pPr algn="l">
              <a:spcBef>
                <a:spcPts val="0"/>
              </a:spcBef>
            </a:pPr>
            <a:r>
              <a:rPr lang="en-US" sz="300" b="1" dirty="0" smtClean="0">
                <a:latin typeface="Consolas"/>
                <a:cs typeface="Consolas"/>
              </a:rPr>
              <a:t>      </a:t>
            </a:r>
            <a:r>
              <a:rPr lang="en-US" sz="300" b="1" dirty="0" err="1" smtClean="0">
                <a:latin typeface="Consolas"/>
                <a:cs typeface="Consolas"/>
              </a:rPr>
              <a:t>var</a:t>
            </a:r>
            <a:r>
              <a:rPr lang="en-US" sz="300" b="1" dirty="0" smtClean="0">
                <a:latin typeface="Consolas"/>
                <a:cs typeface="Consolas"/>
              </a:rPr>
              <a:t> </a:t>
            </a:r>
            <a:r>
              <a:rPr lang="en-US" sz="300" b="1" dirty="0" err="1" smtClean="0">
                <a:latin typeface="Consolas"/>
                <a:cs typeface="Consolas"/>
              </a:rPr>
              <a:t>xmldoc</a:t>
            </a:r>
            <a:r>
              <a:rPr lang="en-US" sz="300" b="1" dirty="0" smtClean="0">
                <a:latin typeface="Consolas"/>
                <a:cs typeface="Consolas"/>
              </a:rPr>
              <a:t> = </a:t>
            </a:r>
            <a:r>
              <a:rPr lang="en-US" sz="300" b="1" dirty="0" err="1" smtClean="0">
                <a:latin typeface="Consolas"/>
                <a:cs typeface="Consolas"/>
              </a:rPr>
              <a:t>request.responseXML</a:t>
            </a:r>
            <a:r>
              <a:rPr lang="en-US" sz="300" b="1" dirty="0" smtClean="0">
                <a:latin typeface="Consolas"/>
                <a:cs typeface="Consolas"/>
              </a:rPr>
              <a:t>;</a:t>
            </a:r>
          </a:p>
          <a:p>
            <a:pPr algn="l">
              <a:spcBef>
                <a:spcPts val="0"/>
              </a:spcBef>
            </a:pPr>
            <a:r>
              <a:rPr lang="en-US" sz="300" b="1" dirty="0" smtClean="0">
                <a:latin typeface="Consolas"/>
                <a:cs typeface="Consolas"/>
              </a:rPr>
              <a:t>      </a:t>
            </a:r>
            <a:r>
              <a:rPr lang="en-US" sz="300" b="1" dirty="0" err="1" smtClean="0">
                <a:latin typeface="Consolas"/>
                <a:cs typeface="Consolas"/>
              </a:rPr>
              <a:t>var</a:t>
            </a:r>
            <a:r>
              <a:rPr lang="en-US" sz="300" b="1" dirty="0" smtClean="0">
                <a:latin typeface="Consolas"/>
                <a:cs typeface="Consolas"/>
              </a:rPr>
              <a:t> root = </a:t>
            </a:r>
            <a:r>
              <a:rPr lang="en-US" sz="300" b="1" dirty="0" err="1" smtClean="0">
                <a:latin typeface="Consolas"/>
                <a:cs typeface="Consolas"/>
              </a:rPr>
              <a:t>xmldoc.getElementsByTagName</a:t>
            </a:r>
            <a:r>
              <a:rPr lang="en-US" sz="300" b="1" dirty="0" smtClean="0">
                <a:latin typeface="Consolas"/>
                <a:cs typeface="Consolas"/>
              </a:rPr>
              <a:t>('root').item(0);</a:t>
            </a:r>
          </a:p>
          <a:p>
            <a:pPr algn="l">
              <a:spcBef>
                <a:spcPts val="0"/>
              </a:spcBef>
            </a:pPr>
            <a:r>
              <a:rPr lang="en-US" sz="300" b="1" dirty="0" smtClean="0">
                <a:latin typeface="Consolas"/>
                <a:cs typeface="Consolas"/>
              </a:rPr>
              <a:t>      </a:t>
            </a:r>
            <a:r>
              <a:rPr lang="en-US" sz="300" b="1" dirty="0" err="1" smtClean="0">
                <a:latin typeface="Consolas"/>
                <a:cs typeface="Consolas"/>
              </a:rPr>
              <a:t>var</a:t>
            </a:r>
            <a:r>
              <a:rPr lang="en-US" sz="300" b="1" dirty="0" smtClean="0">
                <a:latin typeface="Consolas"/>
                <a:cs typeface="Consolas"/>
              </a:rPr>
              <a:t> elements = </a:t>
            </a:r>
            <a:r>
              <a:rPr lang="en-US" sz="300" b="1" dirty="0" err="1" smtClean="0">
                <a:latin typeface="Consolas"/>
                <a:cs typeface="Consolas"/>
              </a:rPr>
              <a:t>root.getElementsByTagName</a:t>
            </a:r>
            <a:r>
              <a:rPr lang="en-US" sz="300" b="1" dirty="0" smtClean="0">
                <a:latin typeface="Consolas"/>
                <a:cs typeface="Consolas"/>
              </a:rPr>
              <a:t>('element');</a:t>
            </a:r>
          </a:p>
          <a:p>
            <a:pPr algn="l">
              <a:spcBef>
                <a:spcPts val="0"/>
              </a:spcBef>
            </a:pPr>
            <a:r>
              <a:rPr lang="en-US" sz="300" b="1" dirty="0" smtClean="0">
                <a:latin typeface="Consolas"/>
                <a:cs typeface="Consolas"/>
              </a:rPr>
              <a:t>      </a:t>
            </a:r>
            <a:r>
              <a:rPr lang="en-US" sz="300" b="1" dirty="0" err="1" smtClean="0">
                <a:latin typeface="Consolas"/>
                <a:cs typeface="Consolas"/>
              </a:rPr>
              <a:t>var</a:t>
            </a:r>
            <a:r>
              <a:rPr lang="en-US" sz="300" b="1" dirty="0" smtClean="0">
                <a:latin typeface="Consolas"/>
                <a:cs typeface="Consolas"/>
              </a:rPr>
              <a:t> </a:t>
            </a:r>
            <a:r>
              <a:rPr lang="en-US" sz="300" b="1" dirty="0" err="1" smtClean="0">
                <a:latin typeface="Consolas"/>
                <a:cs typeface="Consolas"/>
              </a:rPr>
              <a:t>htmlOut</a:t>
            </a:r>
            <a:r>
              <a:rPr lang="en-US" sz="300" b="1" dirty="0" smtClean="0">
                <a:latin typeface="Consolas"/>
                <a:cs typeface="Consolas"/>
              </a:rPr>
              <a:t> = (</a:t>
            </a:r>
            <a:r>
              <a:rPr lang="en-US" sz="300" b="1" dirty="0" err="1" smtClean="0">
                <a:latin typeface="Consolas"/>
                <a:cs typeface="Consolas"/>
              </a:rPr>
              <a:t>elements.length</a:t>
            </a:r>
            <a:r>
              <a:rPr lang="en-US" sz="300" b="1" dirty="0" smtClean="0">
                <a:latin typeface="Consolas"/>
                <a:cs typeface="Consolas"/>
              </a:rPr>
              <a:t>)+ " suggestion(s):&lt;</a:t>
            </a:r>
            <a:r>
              <a:rPr lang="en-US" sz="300" b="1" dirty="0" err="1" smtClean="0">
                <a:latin typeface="Consolas"/>
                <a:cs typeface="Consolas"/>
              </a:rPr>
              <a:t>br</a:t>
            </a:r>
            <a:r>
              <a:rPr lang="en-US" sz="300" b="1" dirty="0" smtClean="0">
                <a:latin typeface="Consolas"/>
                <a:cs typeface="Consolas"/>
              </a:rPr>
              <a:t>&gt;&lt;</a:t>
            </a:r>
            <a:r>
              <a:rPr lang="en-US" sz="300" b="1" dirty="0" err="1" smtClean="0">
                <a:latin typeface="Consolas"/>
                <a:cs typeface="Consolas"/>
              </a:rPr>
              <a:t>br</a:t>
            </a:r>
            <a:r>
              <a:rPr lang="en-US" sz="300" b="1" dirty="0" smtClean="0">
                <a:latin typeface="Consolas"/>
                <a:cs typeface="Consolas"/>
              </a:rPr>
              <a:t>&gt;";</a:t>
            </a:r>
          </a:p>
          <a:p>
            <a:pPr algn="l">
              <a:spcBef>
                <a:spcPts val="0"/>
              </a:spcBef>
            </a:pPr>
            <a:r>
              <a:rPr lang="en-US" sz="300" b="1" dirty="0" smtClean="0">
                <a:latin typeface="Consolas"/>
                <a:cs typeface="Consolas"/>
              </a:rPr>
              <a:t>      for (</a:t>
            </a:r>
            <a:r>
              <a:rPr lang="en-US" sz="300" b="1" dirty="0" err="1" smtClean="0">
                <a:latin typeface="Consolas"/>
                <a:cs typeface="Consolas"/>
              </a:rPr>
              <a:t>var</a:t>
            </a:r>
            <a:r>
              <a:rPr lang="en-US" sz="300" b="1" dirty="0" smtClean="0">
                <a:latin typeface="Consolas"/>
                <a:cs typeface="Consolas"/>
              </a:rPr>
              <a:t> </a:t>
            </a:r>
            <a:r>
              <a:rPr lang="en-US" sz="300" b="1" dirty="0" err="1" smtClean="0">
                <a:latin typeface="Consolas"/>
                <a:cs typeface="Consolas"/>
              </a:rPr>
              <a:t>i</a:t>
            </a:r>
            <a:r>
              <a:rPr lang="en-US" sz="300" b="1" dirty="0" smtClean="0">
                <a:latin typeface="Consolas"/>
                <a:cs typeface="Consolas"/>
              </a:rPr>
              <a:t>=0; </a:t>
            </a:r>
            <a:r>
              <a:rPr lang="en-US" sz="300" b="1" dirty="0" err="1" smtClean="0">
                <a:latin typeface="Consolas"/>
                <a:cs typeface="Consolas"/>
              </a:rPr>
              <a:t>i</a:t>
            </a:r>
            <a:r>
              <a:rPr lang="en-US" sz="300" b="1" dirty="0" smtClean="0">
                <a:latin typeface="Consolas"/>
                <a:cs typeface="Consolas"/>
              </a:rPr>
              <a:t>&lt;</a:t>
            </a:r>
            <a:r>
              <a:rPr lang="en-US" sz="300" b="1" dirty="0" err="1" smtClean="0">
                <a:latin typeface="Consolas"/>
                <a:cs typeface="Consolas"/>
              </a:rPr>
              <a:t>elements.length</a:t>
            </a:r>
            <a:r>
              <a:rPr lang="en-US" sz="300" b="1" dirty="0" smtClean="0">
                <a:latin typeface="Consolas"/>
                <a:cs typeface="Consolas"/>
              </a:rPr>
              <a:t>; </a:t>
            </a:r>
            <a:r>
              <a:rPr lang="en-US" sz="300" b="1" dirty="0" err="1" smtClean="0">
                <a:latin typeface="Consolas"/>
                <a:cs typeface="Consolas"/>
              </a:rPr>
              <a:t>i</a:t>
            </a:r>
            <a:r>
              <a:rPr lang="en-US" sz="300" b="1" dirty="0" smtClean="0">
                <a:latin typeface="Consolas"/>
                <a:cs typeface="Consolas"/>
              </a:rPr>
              <a:t>++)</a:t>
            </a:r>
          </a:p>
          <a:p>
            <a:pPr algn="l">
              <a:spcBef>
                <a:spcPts val="0"/>
              </a:spcBef>
            </a:pPr>
            <a:r>
              <a:rPr lang="en-US" sz="300" b="1" dirty="0" smtClean="0">
                <a:latin typeface="Consolas"/>
                <a:cs typeface="Consolas"/>
              </a:rPr>
              <a:t>        </a:t>
            </a:r>
            <a:r>
              <a:rPr lang="en-US" sz="300" b="1" dirty="0" err="1" smtClean="0">
                <a:latin typeface="Consolas"/>
                <a:cs typeface="Consolas"/>
              </a:rPr>
              <a:t>htmlOut</a:t>
            </a:r>
            <a:r>
              <a:rPr lang="en-US" sz="300" b="1" dirty="0" smtClean="0">
                <a:latin typeface="Consolas"/>
                <a:cs typeface="Consolas"/>
              </a:rPr>
              <a:t> += "#"+(1+i)+": "+</a:t>
            </a:r>
            <a:r>
              <a:rPr lang="en-US" sz="300" b="1" dirty="0" err="1" smtClean="0">
                <a:latin typeface="Consolas"/>
                <a:cs typeface="Consolas"/>
              </a:rPr>
              <a:t>elements.item</a:t>
            </a:r>
            <a:r>
              <a:rPr lang="en-US" sz="300" b="1" dirty="0" smtClean="0">
                <a:latin typeface="Consolas"/>
                <a:cs typeface="Consolas"/>
              </a:rPr>
              <a:t>(</a:t>
            </a:r>
            <a:r>
              <a:rPr lang="en-US" sz="300" b="1" dirty="0" err="1" smtClean="0">
                <a:latin typeface="Consolas"/>
                <a:cs typeface="Consolas"/>
              </a:rPr>
              <a:t>i</a:t>
            </a:r>
            <a:r>
              <a:rPr lang="en-US" sz="300" b="1" dirty="0" smtClean="0">
                <a:latin typeface="Consolas"/>
                <a:cs typeface="Consolas"/>
              </a:rPr>
              <a:t>).</a:t>
            </a:r>
            <a:r>
              <a:rPr lang="en-US" sz="300" b="1" dirty="0" err="1" smtClean="0">
                <a:latin typeface="Consolas"/>
                <a:cs typeface="Consolas"/>
              </a:rPr>
              <a:t>textContent</a:t>
            </a:r>
            <a:r>
              <a:rPr lang="en-US" sz="300" b="1" dirty="0" smtClean="0">
                <a:latin typeface="Consolas"/>
                <a:cs typeface="Consolas"/>
              </a:rPr>
              <a:t>+"&lt;</a:t>
            </a:r>
            <a:r>
              <a:rPr lang="en-US" sz="300" b="1" dirty="0" err="1" smtClean="0">
                <a:latin typeface="Consolas"/>
                <a:cs typeface="Consolas"/>
              </a:rPr>
              <a:t>br</a:t>
            </a:r>
            <a:r>
              <a:rPr lang="en-US" sz="300" b="1" dirty="0" smtClean="0">
                <a:latin typeface="Consolas"/>
                <a:cs typeface="Consolas"/>
              </a:rPr>
              <a:t>&gt;";            </a:t>
            </a:r>
          </a:p>
          <a:p>
            <a:pPr algn="l">
              <a:spcBef>
                <a:spcPts val="0"/>
              </a:spcBef>
            </a:pPr>
            <a:r>
              <a:rPr lang="en-US" sz="300" b="1" dirty="0" smtClean="0">
                <a:latin typeface="Consolas"/>
                <a:cs typeface="Consolas"/>
              </a:rPr>
              <a:t>      </a:t>
            </a:r>
            <a:r>
              <a:rPr lang="en-US" sz="300" b="1" dirty="0" err="1" smtClean="0">
                <a:latin typeface="Consolas"/>
                <a:cs typeface="Consolas"/>
              </a:rPr>
              <a:t>document.getElementById</a:t>
            </a:r>
            <a:r>
              <a:rPr lang="en-US" sz="300" b="1" dirty="0" smtClean="0">
                <a:latin typeface="Consolas"/>
                <a:cs typeface="Consolas"/>
              </a:rPr>
              <a:t>('xyz').</a:t>
            </a:r>
            <a:r>
              <a:rPr lang="en-US" sz="300" b="1" dirty="0" err="1" smtClean="0">
                <a:latin typeface="Consolas"/>
                <a:cs typeface="Consolas"/>
              </a:rPr>
              <a:t>innerHTML</a:t>
            </a:r>
            <a:r>
              <a:rPr lang="en-US" sz="300" b="1" dirty="0" smtClean="0">
                <a:latin typeface="Consolas"/>
                <a:cs typeface="Consolas"/>
              </a:rPr>
              <a:t> = </a:t>
            </a:r>
            <a:r>
              <a:rPr lang="en-US" sz="300" b="1" dirty="0" err="1" smtClean="0">
                <a:latin typeface="Consolas"/>
                <a:cs typeface="Consolas"/>
              </a:rPr>
              <a:t>htmlOut</a:t>
            </a:r>
            <a:r>
              <a:rPr lang="en-US" sz="300" b="1" dirty="0" smtClean="0">
                <a:latin typeface="Consolas"/>
                <a:cs typeface="Consolas"/>
              </a:rPr>
              <a:t>;</a:t>
            </a:r>
          </a:p>
          <a:p>
            <a:pPr algn="l">
              <a:spcBef>
                <a:spcPts val="0"/>
              </a:spcBef>
            </a:pPr>
            <a:r>
              <a:rPr lang="en-US" sz="300" b="1" dirty="0" smtClean="0">
                <a:latin typeface="Consolas"/>
                <a:cs typeface="Consolas"/>
              </a:rPr>
              <a:t>    }</a:t>
            </a:r>
          </a:p>
          <a:p>
            <a:pPr algn="l">
              <a:spcBef>
                <a:spcPts val="0"/>
              </a:spcBef>
            </a:pPr>
            <a:r>
              <a:rPr lang="en-US" sz="300" b="1" dirty="0" smtClean="0">
                <a:latin typeface="Consolas"/>
                <a:cs typeface="Consolas"/>
              </a:rPr>
              <a:t>  }</a:t>
            </a:r>
          </a:p>
          <a:p>
            <a:pPr algn="l">
              <a:spcBef>
                <a:spcPts val="0"/>
              </a:spcBef>
            </a:pPr>
            <a:r>
              <a:rPr lang="en-US" sz="300" b="1" dirty="0" smtClean="0">
                <a:latin typeface="Consolas"/>
                <a:cs typeface="Consolas"/>
              </a:rPr>
              <a:t>  </a:t>
            </a:r>
            <a:r>
              <a:rPr lang="en-US" sz="300" b="1" dirty="0" err="1" smtClean="0">
                <a:latin typeface="Consolas"/>
                <a:cs typeface="Consolas"/>
              </a:rPr>
              <a:t>request.send</a:t>
            </a:r>
            <a:r>
              <a:rPr lang="en-US" sz="300" b="1" dirty="0" smtClean="0">
                <a:latin typeface="Consolas"/>
                <a:cs typeface="Consolas"/>
              </a:rPr>
              <a:t>();</a:t>
            </a:r>
          </a:p>
          <a:p>
            <a:pPr algn="l">
              <a:spcBef>
                <a:spcPts val="0"/>
              </a:spcBef>
            </a:pPr>
            <a:r>
              <a:rPr lang="en-US" sz="300" b="1" dirty="0" smtClean="0">
                <a:latin typeface="Consolas"/>
                <a:cs typeface="Consolas"/>
              </a:rPr>
              <a:t>}</a:t>
            </a:r>
          </a:p>
        </p:txBody>
      </p:sp>
      <p:sp>
        <p:nvSpPr>
          <p:cNvPr id="14" name="Oval 13"/>
          <p:cNvSpPr/>
          <p:nvPr/>
        </p:nvSpPr>
        <p:spPr bwMode="auto">
          <a:xfrm>
            <a:off x="7707086" y="2662813"/>
            <a:ext cx="703384" cy="291402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4"/>
          <p:cNvSpPr/>
          <p:nvPr/>
        </p:nvSpPr>
        <p:spPr bwMode="auto">
          <a:xfrm>
            <a:off x="8350180" y="2914022"/>
            <a:ext cx="283029" cy="371789"/>
          </a:xfrm>
          <a:custGeom>
            <a:avLst/>
            <a:gdLst>
              <a:gd name="connsiteX0" fmla="*/ 0 w 283029"/>
              <a:gd name="connsiteY0" fmla="*/ 0 h 371789"/>
              <a:gd name="connsiteX1" fmla="*/ 281354 w 283029"/>
              <a:gd name="connsiteY1" fmla="*/ 211015 h 371789"/>
              <a:gd name="connsiteX2" fmla="*/ 10049 w 283029"/>
              <a:gd name="connsiteY2" fmla="*/ 371789 h 371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3029" h="371789">
                <a:moveTo>
                  <a:pt x="0" y="0"/>
                </a:moveTo>
                <a:cubicBezTo>
                  <a:pt x="139839" y="74525"/>
                  <a:pt x="279679" y="149050"/>
                  <a:pt x="281354" y="211015"/>
                </a:cubicBezTo>
                <a:cubicBezTo>
                  <a:pt x="283029" y="272980"/>
                  <a:pt x="146539" y="322384"/>
                  <a:pt x="10049" y="371789"/>
                </a:cubicBezTo>
              </a:path>
            </a:pathLst>
          </a:cu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/>
          <p:cNvCxnSpPr/>
          <p:nvPr/>
        </p:nvCxnSpPr>
        <p:spPr bwMode="auto">
          <a:xfrm flipV="1">
            <a:off x="5566787" y="1577591"/>
            <a:ext cx="1175657" cy="54261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8" name="Straight Connector 17"/>
          <p:cNvCxnSpPr/>
          <p:nvPr/>
        </p:nvCxnSpPr>
        <p:spPr bwMode="auto">
          <a:xfrm>
            <a:off x="5598607" y="2965940"/>
            <a:ext cx="1163934" cy="33996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21" name="Rectangle 20"/>
          <p:cNvSpPr/>
          <p:nvPr/>
        </p:nvSpPr>
        <p:spPr bwMode="auto">
          <a:xfrm>
            <a:off x="1577591" y="1949380"/>
            <a:ext cx="763675" cy="331596"/>
          </a:xfrm>
          <a:prstGeom prst="rect">
            <a:avLst/>
          </a:prstGeom>
          <a:solidFill>
            <a:srgbClr val="FFFF0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r>
              <a:rPr lang="en-US" sz="1400" smtClean="0"/>
              <a:t>app.js</a:t>
            </a:r>
            <a:endParaRPr lang="en-US" sz="1400"/>
          </a:p>
        </p:txBody>
      </p:sp>
      <p:sp>
        <p:nvSpPr>
          <p:cNvPr id="22" name="TextBox 21"/>
          <p:cNvSpPr txBox="1"/>
          <p:nvPr/>
        </p:nvSpPr>
        <p:spPr>
          <a:xfrm>
            <a:off x="7393422" y="1306286"/>
            <a:ext cx="8723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mtClean="0"/>
              <a:t>Host page</a:t>
            </a:r>
            <a:endParaRPr lang="en-US" sz="1200"/>
          </a:p>
        </p:txBody>
      </p:sp>
      <p:sp>
        <p:nvSpPr>
          <p:cNvPr id="23" name="TextBox 22"/>
          <p:cNvSpPr txBox="1"/>
          <p:nvPr/>
        </p:nvSpPr>
        <p:spPr>
          <a:xfrm>
            <a:off x="7339656" y="3890386"/>
            <a:ext cx="14856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mtClean="0"/>
              <a:t>JavaScript program</a:t>
            </a:r>
            <a:endParaRPr lang="en-US" sz="1200"/>
          </a:p>
        </p:txBody>
      </p:sp>
      <p:sp>
        <p:nvSpPr>
          <p:cNvPr id="24" name="TextBox 23"/>
          <p:cNvSpPr txBox="1"/>
          <p:nvPr/>
        </p:nvSpPr>
        <p:spPr>
          <a:xfrm>
            <a:off x="1686007" y="2977661"/>
            <a:ext cx="5373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mtClean="0"/>
              <a:t>Node</a:t>
            </a:r>
            <a:endParaRPr lang="en-US" sz="1200"/>
          </a:p>
        </p:txBody>
      </p:sp>
      <p:grpSp>
        <p:nvGrpSpPr>
          <p:cNvPr id="27" name="Group 26"/>
          <p:cNvGrpSpPr/>
          <p:nvPr/>
        </p:nvGrpSpPr>
        <p:grpSpPr>
          <a:xfrm>
            <a:off x="2308931" y="1979527"/>
            <a:ext cx="3123065" cy="1296904"/>
            <a:chOff x="2308931" y="1979527"/>
            <a:chExt cx="3123065" cy="1296904"/>
          </a:xfrm>
        </p:grpSpPr>
        <p:cxnSp>
          <p:nvCxnSpPr>
            <p:cNvPr id="8" name="Straight Connector 7"/>
            <p:cNvCxnSpPr/>
            <p:nvPr/>
          </p:nvCxnSpPr>
          <p:spPr bwMode="auto">
            <a:xfrm>
              <a:off x="3004107" y="2576175"/>
              <a:ext cx="2427889" cy="12949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grpSp>
          <p:nvGrpSpPr>
            <p:cNvPr id="9" name="Group 8"/>
            <p:cNvGrpSpPr/>
            <p:nvPr/>
          </p:nvGrpSpPr>
          <p:grpSpPr>
            <a:xfrm>
              <a:off x="3731825" y="2231771"/>
              <a:ext cx="1126196" cy="754790"/>
              <a:chOff x="2928829" y="1991116"/>
              <a:chExt cx="1636753" cy="1096972"/>
            </a:xfrm>
          </p:grpSpPr>
          <p:sp>
            <p:nvSpPr>
              <p:cNvPr id="10" name="Cloud"/>
              <p:cNvSpPr>
                <a:spLocks noChangeAspect="1" noEditPoints="1" noChangeArrowheads="1"/>
              </p:cNvSpPr>
              <p:nvPr/>
            </p:nvSpPr>
            <p:spPr bwMode="auto">
              <a:xfrm rot="268469">
                <a:off x="2928829" y="1991116"/>
                <a:ext cx="1636753" cy="1096972"/>
              </a:xfrm>
              <a:custGeom>
                <a:avLst/>
                <a:gdLst>
                  <a:gd name="T0" fmla="*/ 67 w 21600"/>
                  <a:gd name="T1" fmla="*/ 10800 h 21600"/>
                  <a:gd name="T2" fmla="*/ 10800 w 21600"/>
                  <a:gd name="T3" fmla="*/ 21577 h 21600"/>
                  <a:gd name="T4" fmla="*/ 21582 w 21600"/>
                  <a:gd name="T5" fmla="*/ 10800 h 21600"/>
                  <a:gd name="T6" fmla="*/ 10800 w 21600"/>
                  <a:gd name="T7" fmla="*/ 1235 h 21600"/>
                  <a:gd name="T8" fmla="*/ 2977 w 21600"/>
                  <a:gd name="T9" fmla="*/ 3262 h 21600"/>
                  <a:gd name="T10" fmla="*/ 17087 w 21600"/>
                  <a:gd name="T11" fmla="*/ 173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 extrusionOk="0">
                    <a:moveTo>
                      <a:pt x="1949" y="7180"/>
                    </a:moveTo>
                    <a:cubicBezTo>
                      <a:pt x="841" y="7336"/>
                      <a:pt x="0" y="8613"/>
                      <a:pt x="0" y="10137"/>
                    </a:cubicBezTo>
                    <a:cubicBezTo>
                      <a:pt x="-1" y="11192"/>
                      <a:pt x="409" y="12169"/>
                      <a:pt x="1074" y="12702"/>
                    </a:cubicBezTo>
                    <a:lnTo>
                      <a:pt x="1063" y="12668"/>
                    </a:lnTo>
                    <a:cubicBezTo>
                      <a:pt x="685" y="13217"/>
                      <a:pt x="475" y="13940"/>
                      <a:pt x="475" y="14690"/>
                    </a:cubicBezTo>
                    <a:cubicBezTo>
                      <a:pt x="475" y="16325"/>
                      <a:pt x="1451" y="17650"/>
                      <a:pt x="2655" y="17650"/>
                    </a:cubicBezTo>
                    <a:cubicBezTo>
                      <a:pt x="2739" y="17650"/>
                      <a:pt x="2824" y="17643"/>
                      <a:pt x="2909" y="17629"/>
                    </a:cubicBezTo>
                    <a:lnTo>
                      <a:pt x="2897" y="17649"/>
                    </a:lnTo>
                    <a:cubicBezTo>
                      <a:pt x="3585" y="19288"/>
                      <a:pt x="4863" y="20300"/>
                      <a:pt x="6247" y="20300"/>
                    </a:cubicBezTo>
                    <a:cubicBezTo>
                      <a:pt x="6947" y="20299"/>
                      <a:pt x="7635" y="20039"/>
                      <a:pt x="8235" y="19546"/>
                    </a:cubicBezTo>
                    <a:lnTo>
                      <a:pt x="8229" y="19550"/>
                    </a:lnTo>
                    <a:cubicBezTo>
                      <a:pt x="8855" y="20829"/>
                      <a:pt x="9908" y="21597"/>
                      <a:pt x="11036" y="21597"/>
                    </a:cubicBezTo>
                    <a:cubicBezTo>
                      <a:pt x="12523" y="21596"/>
                      <a:pt x="13836" y="20267"/>
                      <a:pt x="14267" y="18324"/>
                    </a:cubicBezTo>
                    <a:lnTo>
                      <a:pt x="14270" y="18350"/>
                    </a:lnTo>
                    <a:cubicBezTo>
                      <a:pt x="14730" y="18740"/>
                      <a:pt x="15260" y="18947"/>
                      <a:pt x="15802" y="18947"/>
                    </a:cubicBezTo>
                    <a:cubicBezTo>
                      <a:pt x="17390" y="18946"/>
                      <a:pt x="18682" y="17205"/>
                      <a:pt x="18694" y="15045"/>
                    </a:cubicBezTo>
                    <a:lnTo>
                      <a:pt x="18689" y="15035"/>
                    </a:lnTo>
                    <a:cubicBezTo>
                      <a:pt x="20357" y="14710"/>
                      <a:pt x="21597" y="12765"/>
                      <a:pt x="21597" y="10472"/>
                    </a:cubicBezTo>
                    <a:cubicBezTo>
                      <a:pt x="21597" y="9456"/>
                      <a:pt x="21350" y="8469"/>
                      <a:pt x="20896" y="7663"/>
                    </a:cubicBezTo>
                    <a:lnTo>
                      <a:pt x="20889" y="7661"/>
                    </a:lnTo>
                    <a:cubicBezTo>
                      <a:pt x="21031" y="7208"/>
                      <a:pt x="21105" y="6721"/>
                      <a:pt x="21105" y="6228"/>
                    </a:cubicBezTo>
                    <a:cubicBezTo>
                      <a:pt x="21105" y="4588"/>
                      <a:pt x="20299" y="3150"/>
                      <a:pt x="19139" y="2719"/>
                    </a:cubicBezTo>
                    <a:lnTo>
                      <a:pt x="19148" y="2712"/>
                    </a:lnTo>
                    <a:cubicBezTo>
                      <a:pt x="18940" y="1142"/>
                      <a:pt x="17933" y="0"/>
                      <a:pt x="16758" y="0"/>
                    </a:cubicBezTo>
                    <a:cubicBezTo>
                      <a:pt x="16044" y="-1"/>
                      <a:pt x="15367" y="426"/>
                      <a:pt x="14905" y="1165"/>
                    </a:cubicBezTo>
                    <a:lnTo>
                      <a:pt x="14909" y="1170"/>
                    </a:lnTo>
                    <a:cubicBezTo>
                      <a:pt x="14497" y="432"/>
                      <a:pt x="13855" y="0"/>
                      <a:pt x="13174" y="0"/>
                    </a:cubicBezTo>
                    <a:cubicBezTo>
                      <a:pt x="12347" y="-1"/>
                      <a:pt x="11590" y="637"/>
                      <a:pt x="11221" y="1645"/>
                    </a:cubicBezTo>
                    <a:lnTo>
                      <a:pt x="11229" y="1694"/>
                    </a:lnTo>
                    <a:cubicBezTo>
                      <a:pt x="10730" y="1024"/>
                      <a:pt x="10058" y="650"/>
                      <a:pt x="9358" y="650"/>
                    </a:cubicBezTo>
                    <a:cubicBezTo>
                      <a:pt x="8372" y="649"/>
                      <a:pt x="7466" y="1391"/>
                      <a:pt x="7003" y="2578"/>
                    </a:cubicBezTo>
                    <a:lnTo>
                      <a:pt x="6995" y="2602"/>
                    </a:lnTo>
                    <a:cubicBezTo>
                      <a:pt x="6477" y="2189"/>
                      <a:pt x="5888" y="1972"/>
                      <a:pt x="5288" y="1972"/>
                    </a:cubicBezTo>
                    <a:cubicBezTo>
                      <a:pt x="3423" y="1972"/>
                      <a:pt x="1912" y="4029"/>
                      <a:pt x="1912" y="6567"/>
                    </a:cubicBezTo>
                    <a:cubicBezTo>
                      <a:pt x="1911" y="6774"/>
                      <a:pt x="1922" y="6981"/>
                      <a:pt x="1942" y="7186"/>
                    </a:cubicBezTo>
                    <a:close/>
                  </a:path>
                  <a:path w="21600" h="21600" fill="none" extrusionOk="0">
                    <a:moveTo>
                      <a:pt x="1074" y="12702"/>
                    </a:moveTo>
                    <a:cubicBezTo>
                      <a:pt x="1407" y="12969"/>
                      <a:pt x="1786" y="13110"/>
                      <a:pt x="2172" y="13110"/>
                    </a:cubicBezTo>
                    <a:cubicBezTo>
                      <a:pt x="2228" y="13109"/>
                      <a:pt x="2285" y="13107"/>
                      <a:pt x="2341" y="13101"/>
                    </a:cubicBezTo>
                  </a:path>
                  <a:path w="21600" h="21600" fill="none" extrusionOk="0">
                    <a:moveTo>
                      <a:pt x="2909" y="17629"/>
                    </a:moveTo>
                    <a:cubicBezTo>
                      <a:pt x="3099" y="17599"/>
                      <a:pt x="3285" y="17535"/>
                      <a:pt x="3463" y="17439"/>
                    </a:cubicBezTo>
                  </a:path>
                  <a:path w="21600" h="21600" fill="none" extrusionOk="0">
                    <a:moveTo>
                      <a:pt x="7895" y="18680"/>
                    </a:moveTo>
                    <a:cubicBezTo>
                      <a:pt x="7983" y="18985"/>
                      <a:pt x="8095" y="19277"/>
                      <a:pt x="8229" y="19550"/>
                    </a:cubicBezTo>
                  </a:path>
                  <a:path w="21600" h="21600" fill="none" extrusionOk="0">
                    <a:moveTo>
                      <a:pt x="14267" y="18324"/>
                    </a:moveTo>
                    <a:cubicBezTo>
                      <a:pt x="14336" y="18013"/>
                      <a:pt x="14380" y="17693"/>
                      <a:pt x="14400" y="17370"/>
                    </a:cubicBezTo>
                  </a:path>
                  <a:path w="21600" h="21600" fill="none" extrusionOk="0">
                    <a:moveTo>
                      <a:pt x="18694" y="15045"/>
                    </a:moveTo>
                    <a:cubicBezTo>
                      <a:pt x="18694" y="15034"/>
                      <a:pt x="18695" y="15024"/>
                      <a:pt x="18695" y="15013"/>
                    </a:cubicBezTo>
                    <a:cubicBezTo>
                      <a:pt x="18695" y="13508"/>
                      <a:pt x="18063" y="12136"/>
                      <a:pt x="17069" y="11477"/>
                    </a:cubicBezTo>
                  </a:path>
                  <a:path w="21600" h="21600" fill="none" extrusionOk="0">
                    <a:moveTo>
                      <a:pt x="20165" y="8999"/>
                    </a:moveTo>
                    <a:cubicBezTo>
                      <a:pt x="20479" y="8635"/>
                      <a:pt x="20726" y="8177"/>
                      <a:pt x="20889" y="7661"/>
                    </a:cubicBezTo>
                  </a:path>
                  <a:path w="21600" h="21600" fill="none" extrusionOk="0">
                    <a:moveTo>
                      <a:pt x="19186" y="3344"/>
                    </a:moveTo>
                    <a:cubicBezTo>
                      <a:pt x="19186" y="3328"/>
                      <a:pt x="19187" y="3313"/>
                      <a:pt x="19187" y="3297"/>
                    </a:cubicBezTo>
                    <a:cubicBezTo>
                      <a:pt x="19187" y="3101"/>
                      <a:pt x="19174" y="2905"/>
                      <a:pt x="19148" y="2712"/>
                    </a:cubicBezTo>
                  </a:path>
                  <a:path w="21600" h="21600" fill="none" extrusionOk="0">
                    <a:moveTo>
                      <a:pt x="14905" y="1165"/>
                    </a:moveTo>
                    <a:cubicBezTo>
                      <a:pt x="14754" y="1408"/>
                      <a:pt x="14629" y="1679"/>
                      <a:pt x="14535" y="1971"/>
                    </a:cubicBezTo>
                  </a:path>
                  <a:path w="21600" h="21600" fill="none" extrusionOk="0">
                    <a:moveTo>
                      <a:pt x="11221" y="1645"/>
                    </a:moveTo>
                    <a:cubicBezTo>
                      <a:pt x="11140" y="1866"/>
                      <a:pt x="11080" y="2099"/>
                      <a:pt x="11041" y="2340"/>
                    </a:cubicBezTo>
                  </a:path>
                  <a:path w="21600" h="21600" fill="none" extrusionOk="0">
                    <a:moveTo>
                      <a:pt x="7645" y="3276"/>
                    </a:moveTo>
                    <a:cubicBezTo>
                      <a:pt x="7449" y="3016"/>
                      <a:pt x="7231" y="2790"/>
                      <a:pt x="6995" y="2602"/>
                    </a:cubicBezTo>
                  </a:path>
                  <a:path w="21600" h="21600" fill="none" extrusionOk="0">
                    <a:moveTo>
                      <a:pt x="1942" y="7186"/>
                    </a:moveTo>
                    <a:cubicBezTo>
                      <a:pt x="1966" y="7426"/>
                      <a:pt x="2004" y="7663"/>
                      <a:pt x="2056" y="7895"/>
                    </a:cubicBezTo>
                  </a:path>
                </a:pathLst>
              </a:custGeom>
              <a:solidFill>
                <a:srgbClr val="FFBE7D"/>
              </a:solidFill>
              <a:ln w="9525">
                <a:noFill/>
                <a:miter lim="800000"/>
                <a:headEnd/>
                <a:tailEnd/>
              </a:ln>
              <a:effectLst>
                <a:outerShdw blurRad="50800" dist="508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pPr algn="ctr">
                  <a:spcBef>
                    <a:spcPct val="20000"/>
                  </a:spcBef>
                  <a:buClr>
                    <a:schemeClr val="hlink"/>
                  </a:buClr>
                  <a:buSzPct val="55000"/>
                  <a:buFont typeface="Wingdings" pitchFamily="2" charset="2"/>
                  <a:buNone/>
                  <a:defRPr/>
                </a:pPr>
                <a:endParaRPr lang="en-US">
                  <a:cs typeface="+mn-cs"/>
                </a:endParaRP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3255994" y="2312275"/>
                <a:ext cx="987949" cy="3700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smtClean="0"/>
                  <a:t>Internet</a:t>
                </a:r>
                <a:endParaRPr lang="en-US" sz="1400"/>
              </a:p>
            </p:txBody>
          </p:sp>
        </p:grpSp>
        <p:pic>
          <p:nvPicPr>
            <p:cNvPr id="12" name="Picture 51" descr="MCj04316160000[1]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308931" y="1979527"/>
              <a:ext cx="1134991" cy="1135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5" name="TextBox 24"/>
            <p:cNvSpPr txBox="1"/>
            <p:nvPr/>
          </p:nvSpPr>
          <p:spPr>
            <a:xfrm>
              <a:off x="2590195" y="2999432"/>
              <a:ext cx="62138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smtClean="0"/>
                <a:t>Server</a:t>
              </a:r>
              <a:endParaRPr lang="en-US" sz="1200"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5356429" y="3079820"/>
            <a:ext cx="7361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mtClean="0"/>
              <a:t>Browser</a:t>
            </a:r>
            <a:endParaRPr lang="en-US" sz="1200"/>
          </a:p>
        </p:txBody>
      </p:sp>
      <p:sp>
        <p:nvSpPr>
          <p:cNvPr id="28" name="Freeform 27"/>
          <p:cNvSpPr/>
          <p:nvPr/>
        </p:nvSpPr>
        <p:spPr bwMode="auto">
          <a:xfrm>
            <a:off x="2029767" y="2301073"/>
            <a:ext cx="5265336" cy="1296237"/>
          </a:xfrm>
          <a:custGeom>
            <a:avLst/>
            <a:gdLst>
              <a:gd name="connsiteX0" fmla="*/ 5265336 w 5265336"/>
              <a:gd name="connsiteY0" fmla="*/ 1296237 h 1296237"/>
              <a:gd name="connsiteX1" fmla="*/ 1657978 w 5265336"/>
              <a:gd name="connsiteY1" fmla="*/ 954593 h 1296237"/>
              <a:gd name="connsiteX2" fmla="*/ 0 w 5265336"/>
              <a:gd name="connsiteY2" fmla="*/ 0 h 1296237"/>
              <a:gd name="connsiteX0" fmla="*/ 5265336 w 5265336"/>
              <a:gd name="connsiteY0" fmla="*/ 1296237 h 1296237"/>
              <a:gd name="connsiteX1" fmla="*/ 2120203 w 5265336"/>
              <a:gd name="connsiteY1" fmla="*/ 934496 h 1296237"/>
              <a:gd name="connsiteX2" fmla="*/ 0 w 5265336"/>
              <a:gd name="connsiteY2" fmla="*/ 0 h 1296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265336" h="1296237">
                <a:moveTo>
                  <a:pt x="5265336" y="1296237"/>
                </a:moveTo>
                <a:cubicBezTo>
                  <a:pt x="3900435" y="1233435"/>
                  <a:pt x="2997759" y="1150536"/>
                  <a:pt x="2120203" y="934496"/>
                </a:cubicBezTo>
                <a:cubicBezTo>
                  <a:pt x="1242647" y="718457"/>
                  <a:pt x="390211" y="369277"/>
                  <a:pt x="0" y="0"/>
                </a:cubicBezTo>
              </a:path>
            </a:pathLst>
          </a:custGeom>
          <a:noFill/>
          <a:ln w="19050" cap="flat" cmpd="sng" algn="ctr">
            <a:solidFill>
              <a:srgbClr val="FF0000"/>
            </a:solidFill>
            <a:prstDash val="solid"/>
            <a:round/>
            <a:headEnd type="triangle" w="med" len="med"/>
            <a:tailEnd type="triangl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feature-logo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242814" y="2109203"/>
            <a:ext cx="905241" cy="931866"/>
          </a:xfrm>
          <a:prstGeom prst="rect">
            <a:avLst/>
          </a:prstGeom>
        </p:spPr>
      </p:pic>
      <p:pic>
        <p:nvPicPr>
          <p:cNvPr id="29" name="Picture 28" descr="js_icon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20890" y="2434335"/>
            <a:ext cx="614960" cy="633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9513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4" grpId="0" animBg="1"/>
      <p:bldP spid="15" grpId="0" animBg="1"/>
      <p:bldP spid="21" grpId="0" animBg="1"/>
      <p:bldP spid="22" grpId="0"/>
      <p:bldP spid="23" grpId="0"/>
      <p:bldP spid="24" grpId="0"/>
      <p:bldP spid="26" grpId="0"/>
      <p:bldP spid="2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What is JavaScript?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0600" y="1658938"/>
            <a:ext cx="7772400" cy="4751910"/>
          </a:xfrm>
        </p:spPr>
        <p:txBody>
          <a:bodyPr/>
          <a:lstStyle/>
          <a:p>
            <a:r>
              <a:rPr lang="en-US" smtClean="0"/>
              <a:t>A script language for web browsers</a:t>
            </a:r>
          </a:p>
          <a:p>
            <a:pPr lvl="1"/>
            <a:r>
              <a:rPr lang="en-US" smtClean="0"/>
              <a:t>Runs directly in the browser </a:t>
            </a:r>
            <a:r>
              <a:rPr lang="en-US" smtClean="0">
                <a:sym typeface="Symbol"/>
              </a:rPr>
              <a:t> can respond to user interactions quickly, without wide-area latencies</a:t>
            </a:r>
          </a:p>
          <a:p>
            <a:pPr lvl="1"/>
            <a:r>
              <a:rPr lang="en-US" smtClean="0">
                <a:sym typeface="Symbol"/>
              </a:rPr>
              <a:t>Can interact with web pages through the DOM</a:t>
            </a:r>
          </a:p>
          <a:p>
            <a:pPr lvl="1"/>
            <a:endParaRPr lang="en-US" smtClean="0">
              <a:sym typeface="Symbol"/>
            </a:endParaRPr>
          </a:p>
          <a:p>
            <a:r>
              <a:rPr lang="en-US" smtClean="0">
                <a:sym typeface="Symbol"/>
              </a:rPr>
              <a:t>Syntax very similar to Java</a:t>
            </a:r>
          </a:p>
          <a:p>
            <a:pPr lvl="1"/>
            <a:r>
              <a:rPr lang="en-US" smtClean="0">
                <a:sym typeface="Symbol"/>
              </a:rPr>
              <a:t>Similar operators, constructs, naming conventions...</a:t>
            </a:r>
          </a:p>
          <a:p>
            <a:pPr lvl="1"/>
            <a:r>
              <a:rPr lang="en-US" smtClean="0">
                <a:sym typeface="Symbol"/>
              </a:rPr>
              <a:t>This is intentional</a:t>
            </a:r>
          </a:p>
          <a:p>
            <a:pPr lvl="1"/>
            <a:endParaRPr lang="en-US" smtClean="0">
              <a:sym typeface="Symbol"/>
            </a:endParaRPr>
          </a:p>
          <a:p>
            <a:r>
              <a:rPr lang="en-US" smtClean="0">
                <a:sym typeface="Symbol"/>
              </a:rPr>
              <a:t>But very different from Java 'under the hood'</a:t>
            </a:r>
          </a:p>
          <a:p>
            <a:pPr lvl="1"/>
            <a:r>
              <a:rPr lang="en-US" smtClean="0">
                <a:sym typeface="Symbol"/>
              </a:rPr>
              <a:t>Dynamic typing, no inheritance, runtime evaluation...</a:t>
            </a:r>
          </a:p>
          <a:p>
            <a:pPr lvl="1"/>
            <a:r>
              <a:rPr lang="en-US" smtClean="0">
                <a:sym typeface="Symbol"/>
              </a:rPr>
              <a:t>Details can be a bit messy</a:t>
            </a:r>
          </a:p>
          <a:p>
            <a:pPr lvl="1">
              <a:buNone/>
            </a:pPr>
            <a:endParaRPr lang="en-US" smtClean="0">
              <a:sym typeface="Symbol"/>
            </a:endParaRPr>
          </a:p>
          <a:p>
            <a:pPr lvl="1"/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3F590D-1EE3-4679-BAB2-47D8C4772F51}" type="slidenum">
              <a:rPr lang="en-GB" smtClean="0"/>
              <a:pPr/>
              <a:t>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Université catholique de Louvain</a:t>
            </a:r>
            <a:endParaRPr lang="en-GB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57276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AJAX with XML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Despite its name, XMLHttpRequest can handle content other than XML</a:t>
            </a:r>
          </a:p>
          <a:p>
            <a:pPr lvl="1"/>
            <a:r>
              <a:rPr lang="en-US" smtClean="0"/>
              <a:t>Server must set Content-Type header appropriately: text/xml for XML; text/plain or text/html otherwise</a:t>
            </a:r>
          </a:p>
          <a:p>
            <a:pPr lvl="1"/>
            <a:r>
              <a:rPr lang="en-US" smtClean="0"/>
              <a:t>XML content can be accessed through responseXML field</a:t>
            </a:r>
          </a:p>
          <a:p>
            <a:pPr lvl="1"/>
            <a:r>
              <a:rPr lang="en-US" smtClean="0"/>
              <a:t>DOM has the same methods as the HTML DOM</a:t>
            </a:r>
          </a:p>
          <a:p>
            <a:pPr lvl="1"/>
            <a:endParaRPr lang="en-US" smtClean="0"/>
          </a:p>
          <a:p>
            <a:r>
              <a:rPr lang="en-US" smtClean="0"/>
              <a:t>Upload data to the server as XML?</a:t>
            </a:r>
          </a:p>
          <a:p>
            <a:pPr lvl="1"/>
            <a:r>
              <a:rPr lang="en-US" smtClean="0"/>
              <a:t>Possible, but a lot of work (server may not have a DOM)</a:t>
            </a:r>
          </a:p>
          <a:p>
            <a:pPr lvl="1"/>
            <a:r>
              <a:rPr lang="en-US" smtClean="0"/>
              <a:t>Due to length restrictions, POST pretty much only option</a:t>
            </a:r>
          </a:p>
          <a:p>
            <a:pPr lvl="1"/>
            <a:r>
              <a:rPr lang="en-US" smtClean="0"/>
              <a:t>Need to setRequestHeader("Content-Type", "text/xml")</a:t>
            </a:r>
          </a:p>
          <a:p>
            <a:pPr lvl="1">
              <a:buNone/>
            </a:pPr>
            <a:endParaRPr lang="en-US" smtClean="0"/>
          </a:p>
          <a:p>
            <a:pPr lvl="1"/>
            <a:endParaRPr lang="en-US" smtClean="0"/>
          </a:p>
          <a:p>
            <a:endParaRPr lang="en-US" smtClean="0"/>
          </a:p>
          <a:p>
            <a:pPr lvl="1"/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3F590D-1EE3-4679-BAB2-47D8C4772F51}" type="slidenum">
              <a:rPr lang="en-GB" smtClean="0"/>
              <a:pPr/>
              <a:t>30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Université catholique de Louvain</a:t>
            </a:r>
            <a:endParaRPr lang="en-GB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46775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203027" y="1457011"/>
            <a:ext cx="6699520" cy="48936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>
              <a:spcBef>
                <a:spcPts val="0"/>
              </a:spcBef>
            </a:pPr>
            <a:r>
              <a:rPr lang="en-US" sz="1200" b="1" dirty="0" err="1" smtClean="0">
                <a:latin typeface="Consolas"/>
                <a:cs typeface="Consolas"/>
              </a:rPr>
              <a:t>var</a:t>
            </a:r>
            <a:r>
              <a:rPr lang="en-US" sz="1200" b="1" dirty="0" smtClean="0">
                <a:latin typeface="Consolas"/>
                <a:cs typeface="Consolas"/>
              </a:rPr>
              <a:t> express = require('express')</a:t>
            </a:r>
            <a:r>
              <a:rPr lang="en-US" sz="1200" b="1" dirty="0" smtClean="0">
                <a:latin typeface="Consolas"/>
                <a:cs typeface="Consolas"/>
              </a:rPr>
              <a:t>;</a:t>
            </a:r>
          </a:p>
          <a:p>
            <a:pPr algn="l">
              <a:spcBef>
                <a:spcPts val="0"/>
              </a:spcBef>
            </a:pPr>
            <a:r>
              <a:rPr lang="en-US" sz="1200" b="1" dirty="0" err="1">
                <a:latin typeface="Consolas"/>
                <a:cs typeface="Consolas"/>
              </a:rPr>
              <a:t>var</a:t>
            </a:r>
            <a:r>
              <a:rPr lang="en-US" sz="1200" b="1" dirty="0">
                <a:latin typeface="Consolas"/>
                <a:cs typeface="Consolas"/>
              </a:rPr>
              <a:t> </a:t>
            </a:r>
            <a:r>
              <a:rPr lang="en-US" sz="1200" b="1" dirty="0" err="1">
                <a:latin typeface="Consolas"/>
                <a:cs typeface="Consolas"/>
              </a:rPr>
              <a:t>bodyParser</a:t>
            </a:r>
            <a:r>
              <a:rPr lang="en-US" sz="1200" b="1" dirty="0">
                <a:latin typeface="Consolas"/>
                <a:cs typeface="Consolas"/>
              </a:rPr>
              <a:t> = require('body-parser')</a:t>
            </a:r>
            <a:r>
              <a:rPr lang="en-US" sz="1200" b="1" dirty="0" smtClean="0">
                <a:latin typeface="Consolas"/>
                <a:cs typeface="Consolas"/>
              </a:rPr>
              <a:t>;</a:t>
            </a:r>
          </a:p>
          <a:p>
            <a:pPr algn="l">
              <a:spcBef>
                <a:spcPts val="0"/>
              </a:spcBef>
            </a:pPr>
            <a:r>
              <a:rPr lang="en-US" sz="1200" b="1" dirty="0" err="1">
                <a:latin typeface="Consolas"/>
                <a:cs typeface="Consolas"/>
              </a:rPr>
              <a:t>var</a:t>
            </a:r>
            <a:r>
              <a:rPr lang="en-US" sz="1200" b="1" dirty="0">
                <a:latin typeface="Consolas"/>
                <a:cs typeface="Consolas"/>
              </a:rPr>
              <a:t> </a:t>
            </a:r>
            <a:r>
              <a:rPr lang="en-US" sz="1200" b="1" dirty="0" err="1">
                <a:latin typeface="Consolas"/>
                <a:cs typeface="Consolas"/>
              </a:rPr>
              <a:t>serveStatic</a:t>
            </a:r>
            <a:r>
              <a:rPr lang="en-US" sz="1200" b="1" dirty="0">
                <a:latin typeface="Consolas"/>
                <a:cs typeface="Consolas"/>
              </a:rPr>
              <a:t> = require('serve-static'</a:t>
            </a:r>
            <a:r>
              <a:rPr lang="en-US" sz="1200" b="1" dirty="0" smtClean="0">
                <a:latin typeface="Consolas"/>
                <a:cs typeface="Consolas"/>
              </a:rPr>
              <a:t>);</a:t>
            </a:r>
            <a:endParaRPr lang="en-US" sz="1200" b="1" dirty="0" smtClean="0">
              <a:latin typeface="Consolas"/>
              <a:cs typeface="Consolas"/>
            </a:endParaRPr>
          </a:p>
          <a:p>
            <a:pPr algn="l">
              <a:spcBef>
                <a:spcPts val="0"/>
              </a:spcBef>
            </a:pPr>
            <a:r>
              <a:rPr lang="en-US" sz="1200" b="1" dirty="0" err="1" smtClean="0">
                <a:latin typeface="Consolas"/>
                <a:cs typeface="Consolas"/>
              </a:rPr>
              <a:t>var</a:t>
            </a:r>
            <a:r>
              <a:rPr lang="en-US" sz="1200" b="1" dirty="0" smtClean="0">
                <a:latin typeface="Consolas"/>
                <a:cs typeface="Consolas"/>
              </a:rPr>
              <a:t> app = express();</a:t>
            </a:r>
          </a:p>
          <a:p>
            <a:pPr algn="l">
              <a:spcBef>
                <a:spcPts val="0"/>
              </a:spcBef>
            </a:pPr>
            <a:r>
              <a:rPr lang="en-US" sz="1200" b="1" dirty="0" smtClean="0">
                <a:latin typeface="Consolas"/>
                <a:cs typeface="Consolas"/>
              </a:rPr>
              <a:t> </a:t>
            </a:r>
          </a:p>
          <a:p>
            <a:pPr algn="l">
              <a:spcBef>
                <a:spcPts val="0"/>
              </a:spcBef>
            </a:pPr>
            <a:r>
              <a:rPr lang="en-US" sz="1200" b="1" dirty="0" err="1" smtClean="0">
                <a:latin typeface="Consolas"/>
                <a:cs typeface="Consolas"/>
              </a:rPr>
              <a:t>app.use</a:t>
            </a:r>
            <a:r>
              <a:rPr lang="en-US" sz="1200" b="1" dirty="0">
                <a:latin typeface="Consolas"/>
                <a:cs typeface="Consolas"/>
              </a:rPr>
              <a:t>(</a:t>
            </a:r>
            <a:r>
              <a:rPr lang="en-US" sz="1200" b="1" dirty="0" err="1">
                <a:latin typeface="Consolas"/>
                <a:cs typeface="Consolas"/>
              </a:rPr>
              <a:t>bodyParser.urlencoded</a:t>
            </a:r>
            <a:r>
              <a:rPr lang="en-US" sz="1200" b="1" dirty="0">
                <a:latin typeface="Consolas"/>
                <a:cs typeface="Consolas"/>
              </a:rPr>
              <a:t>({ extended: true }));</a:t>
            </a:r>
            <a:endParaRPr lang="en-US" sz="1200" b="1" dirty="0" smtClean="0">
              <a:latin typeface="Consolas"/>
              <a:cs typeface="Consolas"/>
            </a:endParaRPr>
          </a:p>
          <a:p>
            <a:pPr algn="l">
              <a:spcBef>
                <a:spcPts val="0"/>
              </a:spcBef>
            </a:pPr>
            <a:r>
              <a:rPr lang="en-US" sz="1200" b="1" dirty="0" err="1" smtClean="0">
                <a:latin typeface="Consolas"/>
                <a:cs typeface="Consolas"/>
              </a:rPr>
              <a:t>app.use</a:t>
            </a:r>
            <a:r>
              <a:rPr lang="en-US" sz="1200" b="1" dirty="0" smtClean="0">
                <a:latin typeface="Consolas"/>
                <a:cs typeface="Consolas"/>
              </a:rPr>
              <a:t>(</a:t>
            </a:r>
            <a:r>
              <a:rPr lang="en-US" sz="1200" b="1" dirty="0" err="1" smtClean="0">
                <a:latin typeface="Consolas"/>
                <a:cs typeface="Consolas"/>
              </a:rPr>
              <a:t>serveStatic</a:t>
            </a:r>
            <a:r>
              <a:rPr lang="en-US" sz="1200" b="1" dirty="0" smtClean="0">
                <a:latin typeface="Consolas"/>
                <a:cs typeface="Consolas"/>
              </a:rPr>
              <a:t>(__</a:t>
            </a:r>
            <a:r>
              <a:rPr lang="en-US" sz="1200" b="1" dirty="0" err="1" smtClean="0">
                <a:latin typeface="Consolas"/>
                <a:cs typeface="Consolas"/>
              </a:rPr>
              <a:t>dirname</a:t>
            </a:r>
            <a:r>
              <a:rPr lang="en-US" sz="1200" b="1" dirty="0" smtClean="0">
                <a:latin typeface="Consolas"/>
                <a:cs typeface="Consolas"/>
              </a:rPr>
              <a:t> + "/public",{maxAge:1}));</a:t>
            </a:r>
          </a:p>
          <a:p>
            <a:pPr algn="l">
              <a:spcBef>
                <a:spcPts val="0"/>
              </a:spcBef>
            </a:pPr>
            <a:endParaRPr lang="en-US" sz="1200" b="1" dirty="0" smtClean="0">
              <a:latin typeface="Consolas"/>
              <a:cs typeface="Consolas"/>
            </a:endParaRPr>
          </a:p>
          <a:p>
            <a:pPr algn="l">
              <a:spcBef>
                <a:spcPts val="0"/>
              </a:spcBef>
            </a:pPr>
            <a:r>
              <a:rPr lang="en-US" sz="1200" b="1" dirty="0" err="1" smtClean="0">
                <a:latin typeface="Consolas"/>
                <a:cs typeface="Consolas"/>
              </a:rPr>
              <a:t>var</a:t>
            </a:r>
            <a:r>
              <a:rPr lang="en-US" sz="1200" b="1" dirty="0" smtClean="0">
                <a:latin typeface="Consolas"/>
                <a:cs typeface="Consolas"/>
              </a:rPr>
              <a:t> terms = ["Aardvark", "</a:t>
            </a:r>
            <a:r>
              <a:rPr lang="en-US" sz="1200" b="1" dirty="0" err="1" smtClean="0">
                <a:latin typeface="Consolas"/>
                <a:cs typeface="Consolas"/>
              </a:rPr>
              <a:t>Adelie</a:t>
            </a:r>
            <a:r>
              <a:rPr lang="en-US" sz="1200" b="1" dirty="0" smtClean="0">
                <a:latin typeface="Consolas"/>
                <a:cs typeface="Consolas"/>
              </a:rPr>
              <a:t> penguin", "Alligator", "Alpaca", "Anaconda",</a:t>
            </a:r>
          </a:p>
          <a:p>
            <a:pPr algn="l">
              <a:spcBef>
                <a:spcPts val="0"/>
              </a:spcBef>
            </a:pPr>
            <a:r>
              <a:rPr lang="en-US" sz="1200" b="1" dirty="0" smtClean="0">
                <a:latin typeface="Consolas"/>
                <a:cs typeface="Consolas"/>
              </a:rPr>
              <a:t>  "Ant", "Anteater", "Antelope", "Ape", "Arctic seal", "Armadillo",</a:t>
            </a:r>
          </a:p>
          <a:p>
            <a:pPr algn="l">
              <a:spcBef>
                <a:spcPts val="0"/>
              </a:spcBef>
            </a:pPr>
            <a:r>
              <a:rPr lang="en-US" sz="1200" b="1" dirty="0" smtClean="0">
                <a:latin typeface="Consolas"/>
                <a:cs typeface="Consolas"/>
              </a:rPr>
              <a:t>  "Ass", "Axolotl" ];</a:t>
            </a:r>
          </a:p>
          <a:p>
            <a:pPr algn="l">
              <a:spcBef>
                <a:spcPts val="0"/>
              </a:spcBef>
            </a:pPr>
            <a:r>
              <a:rPr lang="en-US" sz="1200" b="1" dirty="0" smtClean="0">
                <a:latin typeface="Consolas"/>
                <a:cs typeface="Consolas"/>
              </a:rPr>
              <a:t> </a:t>
            </a:r>
          </a:p>
          <a:p>
            <a:pPr algn="l">
              <a:spcBef>
                <a:spcPts val="0"/>
              </a:spcBef>
            </a:pPr>
            <a:r>
              <a:rPr lang="en-US" sz="1200" b="1" dirty="0" err="1" smtClean="0">
                <a:latin typeface="Consolas"/>
                <a:cs typeface="Consolas"/>
              </a:rPr>
              <a:t>app.get</a:t>
            </a:r>
            <a:r>
              <a:rPr lang="en-US" sz="1200" b="1" dirty="0" smtClean="0">
                <a:latin typeface="Consolas"/>
                <a:cs typeface="Consolas"/>
              </a:rPr>
              <a:t>('/suggest/:term', function(</a:t>
            </a:r>
            <a:r>
              <a:rPr lang="en-US" sz="1200" b="1" dirty="0" err="1" smtClean="0">
                <a:latin typeface="Consolas"/>
                <a:cs typeface="Consolas"/>
              </a:rPr>
              <a:t>req</a:t>
            </a:r>
            <a:r>
              <a:rPr lang="en-US" sz="1200" b="1" dirty="0" smtClean="0">
                <a:latin typeface="Consolas"/>
                <a:cs typeface="Consolas"/>
              </a:rPr>
              <a:t>, res) {</a:t>
            </a:r>
          </a:p>
          <a:p>
            <a:pPr algn="l">
              <a:spcBef>
                <a:spcPts val="0"/>
              </a:spcBef>
            </a:pPr>
            <a:r>
              <a:rPr lang="en-US" sz="1200" b="1" dirty="0" smtClean="0">
                <a:latin typeface="Consolas"/>
                <a:cs typeface="Consolas"/>
              </a:rPr>
              <a:t>  </a:t>
            </a:r>
            <a:r>
              <a:rPr lang="en-US" sz="1200" b="1" dirty="0" err="1" smtClean="0">
                <a:latin typeface="Consolas"/>
                <a:cs typeface="Consolas"/>
              </a:rPr>
              <a:t>console.log</a:t>
            </a:r>
            <a:r>
              <a:rPr lang="en-US" sz="1200" b="1" dirty="0" smtClean="0">
                <a:latin typeface="Consolas"/>
                <a:cs typeface="Consolas"/>
              </a:rPr>
              <a:t>('Requested term: ' + </a:t>
            </a:r>
            <a:r>
              <a:rPr lang="en-US" sz="1200" b="1" dirty="0" err="1" smtClean="0">
                <a:latin typeface="Consolas"/>
                <a:cs typeface="Consolas"/>
              </a:rPr>
              <a:t>req.params.term</a:t>
            </a:r>
            <a:r>
              <a:rPr lang="en-US" sz="1200" b="1" dirty="0" smtClean="0">
                <a:latin typeface="Consolas"/>
                <a:cs typeface="Consolas"/>
              </a:rPr>
              <a:t>);</a:t>
            </a:r>
          </a:p>
          <a:p>
            <a:pPr algn="l">
              <a:spcBef>
                <a:spcPts val="0"/>
              </a:spcBef>
            </a:pPr>
            <a:r>
              <a:rPr lang="en-US" sz="1200" b="1" dirty="0" smtClean="0">
                <a:latin typeface="Consolas"/>
                <a:cs typeface="Consolas"/>
              </a:rPr>
              <a:t>  </a:t>
            </a:r>
            <a:r>
              <a:rPr lang="en-US" sz="1200" b="1" dirty="0" err="1" smtClean="0">
                <a:latin typeface="Consolas"/>
                <a:cs typeface="Consolas"/>
              </a:rPr>
              <a:t>res.type</a:t>
            </a:r>
            <a:r>
              <a:rPr lang="en-US" sz="1200" b="1" dirty="0" smtClean="0">
                <a:latin typeface="Consolas"/>
                <a:cs typeface="Consolas"/>
              </a:rPr>
              <a:t>('text/xml');</a:t>
            </a:r>
          </a:p>
          <a:p>
            <a:pPr algn="l">
              <a:spcBef>
                <a:spcPts val="0"/>
              </a:spcBef>
            </a:pPr>
            <a:r>
              <a:rPr lang="en-US" sz="1200" b="1" dirty="0" smtClean="0">
                <a:latin typeface="Consolas"/>
                <a:cs typeface="Consolas"/>
              </a:rPr>
              <a:t>  </a:t>
            </a:r>
            <a:r>
              <a:rPr lang="en-US" sz="1200" b="1" dirty="0" err="1" smtClean="0">
                <a:latin typeface="Consolas"/>
                <a:cs typeface="Consolas"/>
              </a:rPr>
              <a:t>var</a:t>
            </a:r>
            <a:r>
              <a:rPr lang="en-US" sz="1200" b="1" dirty="0" smtClean="0">
                <a:latin typeface="Consolas"/>
                <a:cs typeface="Consolas"/>
              </a:rPr>
              <a:t> response = "&lt;?xml version=\"1.0\"?&gt;\n&lt;root&gt;\n";</a:t>
            </a:r>
          </a:p>
          <a:p>
            <a:pPr algn="l">
              <a:spcBef>
                <a:spcPts val="0"/>
              </a:spcBef>
            </a:pPr>
            <a:r>
              <a:rPr lang="en-US" sz="1200" b="1" dirty="0" smtClean="0">
                <a:latin typeface="Consolas"/>
                <a:cs typeface="Consolas"/>
              </a:rPr>
              <a:t>  </a:t>
            </a:r>
            <a:r>
              <a:rPr lang="en-US" sz="1200" b="1" dirty="0" err="1" smtClean="0">
                <a:latin typeface="Consolas"/>
                <a:cs typeface="Consolas"/>
              </a:rPr>
              <a:t>terms.forEach</a:t>
            </a:r>
            <a:r>
              <a:rPr lang="en-US" sz="1200" b="1" dirty="0" smtClean="0">
                <a:latin typeface="Consolas"/>
                <a:cs typeface="Consolas"/>
              </a:rPr>
              <a:t>(function(t) {</a:t>
            </a:r>
          </a:p>
          <a:p>
            <a:pPr algn="l">
              <a:spcBef>
                <a:spcPts val="0"/>
              </a:spcBef>
            </a:pPr>
            <a:r>
              <a:rPr lang="en-US" sz="1200" b="1" dirty="0" smtClean="0">
                <a:latin typeface="Consolas"/>
                <a:cs typeface="Consolas"/>
              </a:rPr>
              <a:t>    if (</a:t>
            </a:r>
            <a:r>
              <a:rPr lang="en-US" sz="1200" b="1" dirty="0" err="1" smtClean="0">
                <a:latin typeface="Consolas"/>
                <a:cs typeface="Consolas"/>
              </a:rPr>
              <a:t>t.substring</a:t>
            </a:r>
            <a:r>
              <a:rPr lang="en-US" sz="1200" b="1" dirty="0" smtClean="0">
                <a:latin typeface="Consolas"/>
                <a:cs typeface="Consolas"/>
              </a:rPr>
              <a:t>(0, </a:t>
            </a:r>
            <a:r>
              <a:rPr lang="en-US" sz="1200" b="1" dirty="0" err="1" smtClean="0">
                <a:latin typeface="Consolas"/>
                <a:cs typeface="Consolas"/>
              </a:rPr>
              <a:t>req.params.term.length</a:t>
            </a:r>
            <a:r>
              <a:rPr lang="en-US" sz="1200" b="1" dirty="0" smtClean="0">
                <a:latin typeface="Consolas"/>
                <a:cs typeface="Consolas"/>
              </a:rPr>
              <a:t>) == </a:t>
            </a:r>
            <a:r>
              <a:rPr lang="en-US" sz="1200" b="1" dirty="0" err="1" smtClean="0">
                <a:latin typeface="Consolas"/>
                <a:cs typeface="Consolas"/>
              </a:rPr>
              <a:t>req.params.term</a:t>
            </a:r>
            <a:r>
              <a:rPr lang="en-US" sz="1200" b="1" dirty="0" smtClean="0">
                <a:latin typeface="Consolas"/>
                <a:cs typeface="Consolas"/>
              </a:rPr>
              <a:t>) </a:t>
            </a:r>
          </a:p>
          <a:p>
            <a:pPr algn="l">
              <a:spcBef>
                <a:spcPts val="0"/>
              </a:spcBef>
            </a:pPr>
            <a:r>
              <a:rPr lang="en-US" sz="1200" b="1" dirty="0" smtClean="0">
                <a:latin typeface="Consolas"/>
                <a:cs typeface="Consolas"/>
              </a:rPr>
              <a:t>      response = response + "  &lt;element&gt;"+t+"&lt;/element&gt;\n";</a:t>
            </a:r>
          </a:p>
          <a:p>
            <a:pPr algn="l">
              <a:spcBef>
                <a:spcPts val="0"/>
              </a:spcBef>
            </a:pPr>
            <a:r>
              <a:rPr lang="en-US" sz="1200" b="1" dirty="0" smtClean="0">
                <a:latin typeface="Consolas"/>
                <a:cs typeface="Consolas"/>
              </a:rPr>
              <a:t>  });</a:t>
            </a:r>
          </a:p>
          <a:p>
            <a:pPr algn="l">
              <a:spcBef>
                <a:spcPts val="0"/>
              </a:spcBef>
            </a:pPr>
            <a:r>
              <a:rPr lang="en-US" sz="1200" b="1" dirty="0" smtClean="0">
                <a:latin typeface="Consolas"/>
                <a:cs typeface="Consolas"/>
              </a:rPr>
              <a:t>  response = response + "&lt;/root&gt;";</a:t>
            </a:r>
          </a:p>
          <a:p>
            <a:pPr algn="l">
              <a:spcBef>
                <a:spcPts val="0"/>
              </a:spcBef>
            </a:pPr>
            <a:r>
              <a:rPr lang="en-US" sz="1200" b="1" dirty="0" smtClean="0">
                <a:latin typeface="Consolas"/>
                <a:cs typeface="Consolas"/>
              </a:rPr>
              <a:t>  </a:t>
            </a:r>
            <a:r>
              <a:rPr lang="en-US" sz="1200" b="1" dirty="0" err="1" smtClean="0">
                <a:latin typeface="Consolas"/>
                <a:cs typeface="Consolas"/>
              </a:rPr>
              <a:t>res.send</a:t>
            </a:r>
            <a:r>
              <a:rPr lang="en-US" sz="1200" b="1" dirty="0" smtClean="0">
                <a:latin typeface="Consolas"/>
                <a:cs typeface="Consolas"/>
              </a:rPr>
              <a:t>(response);</a:t>
            </a:r>
          </a:p>
          <a:p>
            <a:pPr algn="l">
              <a:spcBef>
                <a:spcPts val="0"/>
              </a:spcBef>
            </a:pPr>
            <a:r>
              <a:rPr lang="en-US" sz="1200" b="1" dirty="0" smtClean="0">
                <a:latin typeface="Consolas"/>
                <a:cs typeface="Consolas"/>
              </a:rPr>
              <a:t>});</a:t>
            </a:r>
          </a:p>
          <a:p>
            <a:pPr algn="l">
              <a:spcBef>
                <a:spcPts val="0"/>
              </a:spcBef>
            </a:pPr>
            <a:r>
              <a:rPr lang="en-US" sz="1200" b="1" dirty="0" smtClean="0">
                <a:latin typeface="Consolas"/>
                <a:cs typeface="Consolas"/>
              </a:rPr>
              <a:t>  </a:t>
            </a:r>
          </a:p>
          <a:p>
            <a:pPr algn="l">
              <a:spcBef>
                <a:spcPts val="0"/>
              </a:spcBef>
            </a:pPr>
            <a:r>
              <a:rPr lang="en-US" sz="1200" b="1" dirty="0" err="1" smtClean="0">
                <a:latin typeface="Consolas"/>
                <a:cs typeface="Consolas"/>
              </a:rPr>
              <a:t>app.listen</a:t>
            </a:r>
            <a:r>
              <a:rPr lang="en-US" sz="1200" b="1" dirty="0" smtClean="0">
                <a:latin typeface="Consolas"/>
                <a:cs typeface="Consolas"/>
              </a:rPr>
              <a:t>(8080);</a:t>
            </a:r>
          </a:p>
          <a:p>
            <a:pPr algn="l">
              <a:spcBef>
                <a:spcPts val="0"/>
              </a:spcBef>
            </a:pPr>
            <a:r>
              <a:rPr lang="en-US" sz="1200" b="1" dirty="0" err="1" smtClean="0">
                <a:latin typeface="Consolas"/>
                <a:cs typeface="Consolas"/>
              </a:rPr>
              <a:t>console.log</a:t>
            </a:r>
            <a:r>
              <a:rPr lang="en-US" sz="1200" b="1" dirty="0" smtClean="0">
                <a:latin typeface="Consolas"/>
                <a:cs typeface="Consolas"/>
              </a:rPr>
              <a:t>('Server running on port 8080');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Example: Server side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3F590D-1EE3-4679-BAB2-47D8C4772F51}" type="slidenum">
              <a:rPr lang="en-GB" smtClean="0"/>
              <a:pPr/>
              <a:t>31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Université catholique de Louvain</a:t>
            </a:r>
            <a:endParaRPr lang="en-GB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928949" y="855785"/>
            <a:ext cx="2638312" cy="138499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>
              <a:spcBef>
                <a:spcPts val="0"/>
              </a:spcBef>
            </a:pPr>
            <a:r>
              <a:rPr lang="fr-FR" sz="1200" b="1" smtClean="0">
                <a:latin typeface="Consolas"/>
                <a:cs typeface="Consolas"/>
              </a:rPr>
              <a:t>&lt;?xml version="1.0" ?&gt;</a:t>
            </a:r>
            <a:br>
              <a:rPr lang="fr-FR" sz="1200" b="1" smtClean="0">
                <a:latin typeface="Consolas"/>
                <a:cs typeface="Consolas"/>
              </a:rPr>
            </a:br>
            <a:r>
              <a:rPr lang="fr-FR" sz="1200" b="1" smtClean="0">
                <a:latin typeface="Consolas"/>
                <a:cs typeface="Consolas"/>
              </a:rPr>
              <a:t>&lt;root&gt;</a:t>
            </a:r>
            <a:br>
              <a:rPr lang="fr-FR" sz="1200" b="1" smtClean="0">
                <a:latin typeface="Consolas"/>
                <a:cs typeface="Consolas"/>
              </a:rPr>
            </a:br>
            <a:r>
              <a:rPr lang="fr-FR" sz="1200" b="1" smtClean="0">
                <a:latin typeface="Consolas"/>
                <a:cs typeface="Consolas"/>
              </a:rPr>
              <a:t>  &lt;element&gt;Anaconda&lt;/element&gt; </a:t>
            </a:r>
            <a:br>
              <a:rPr lang="fr-FR" sz="1200" b="1" smtClean="0">
                <a:latin typeface="Consolas"/>
                <a:cs typeface="Consolas"/>
              </a:rPr>
            </a:br>
            <a:r>
              <a:rPr lang="fr-FR" sz="1200" b="1" smtClean="0">
                <a:latin typeface="Consolas"/>
                <a:cs typeface="Consolas"/>
              </a:rPr>
              <a:t>  &lt;element&gt;Ant&lt;/element&gt; </a:t>
            </a:r>
            <a:br>
              <a:rPr lang="fr-FR" sz="1200" b="1" smtClean="0">
                <a:latin typeface="Consolas"/>
                <a:cs typeface="Consolas"/>
              </a:rPr>
            </a:br>
            <a:r>
              <a:rPr lang="fr-FR" sz="1200" b="1" smtClean="0">
                <a:latin typeface="Consolas"/>
                <a:cs typeface="Consolas"/>
              </a:rPr>
              <a:t>  &lt;element&gt;Anteater&lt;/element&gt; </a:t>
            </a:r>
            <a:br>
              <a:rPr lang="fr-FR" sz="1200" b="1" smtClean="0">
                <a:latin typeface="Consolas"/>
                <a:cs typeface="Consolas"/>
              </a:rPr>
            </a:br>
            <a:r>
              <a:rPr lang="fr-FR" sz="1200" b="1" smtClean="0">
                <a:latin typeface="Consolas"/>
                <a:cs typeface="Consolas"/>
              </a:rPr>
              <a:t>  &lt;element&gt;Antelope&lt;/element&gt; </a:t>
            </a:r>
            <a:br>
              <a:rPr lang="fr-FR" sz="1200" b="1" smtClean="0">
                <a:latin typeface="Consolas"/>
                <a:cs typeface="Consolas"/>
              </a:rPr>
            </a:br>
            <a:r>
              <a:rPr lang="fr-FR" sz="1200" b="1" smtClean="0">
                <a:latin typeface="Consolas"/>
                <a:cs typeface="Consolas"/>
              </a:rPr>
              <a:t>&lt;/root&gt; </a:t>
            </a:r>
            <a:endParaRPr lang="en-US" sz="1200" b="1">
              <a:latin typeface="Consolas"/>
              <a:cs typeface="Consola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910124" y="592852"/>
            <a:ext cx="13067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mtClean="0"/>
              <a:t>Example output: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8880860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203027" y="1457011"/>
            <a:ext cx="7032694" cy="48936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>
              <a:spcBef>
                <a:spcPts val="0"/>
              </a:spcBef>
            </a:pPr>
            <a:r>
              <a:rPr lang="en-US" sz="1200" b="1" dirty="0" smtClean="0">
                <a:latin typeface="Consolas"/>
                <a:cs typeface="Consolas"/>
              </a:rPr>
              <a:t>&lt;</a:t>
            </a:r>
            <a:r>
              <a:rPr lang="en-US" sz="1000" b="1" dirty="0" smtClean="0">
                <a:latin typeface="Consolas"/>
                <a:cs typeface="Consolas"/>
              </a:rPr>
              <a:t>html&gt;</a:t>
            </a:r>
          </a:p>
          <a:p>
            <a:pPr algn="l">
              <a:spcBef>
                <a:spcPts val="0"/>
              </a:spcBef>
            </a:pPr>
            <a:r>
              <a:rPr lang="en-US" sz="1000" b="1" dirty="0" smtClean="0">
                <a:latin typeface="Consolas"/>
                <a:cs typeface="Consolas"/>
              </a:rPr>
              <a:t>  &lt;head&gt;&lt;title&gt;Test&lt;/title&gt;&lt;/head&gt;</a:t>
            </a:r>
          </a:p>
          <a:p>
            <a:pPr algn="l">
              <a:spcBef>
                <a:spcPts val="0"/>
              </a:spcBef>
            </a:pPr>
            <a:r>
              <a:rPr lang="en-US" sz="1000" b="1" dirty="0" smtClean="0">
                <a:latin typeface="Consolas"/>
                <a:cs typeface="Consolas"/>
              </a:rPr>
              <a:t>  &lt;script type="text/</a:t>
            </a:r>
            <a:r>
              <a:rPr lang="en-US" sz="1000" b="1" dirty="0" err="1" smtClean="0">
                <a:latin typeface="Consolas"/>
                <a:cs typeface="Consolas"/>
              </a:rPr>
              <a:t>javascript</a:t>
            </a:r>
            <a:r>
              <a:rPr lang="en-US" sz="1000" b="1" dirty="0" smtClean="0">
                <a:latin typeface="Consolas"/>
                <a:cs typeface="Consolas"/>
              </a:rPr>
              <a:t>"&gt;</a:t>
            </a:r>
          </a:p>
          <a:p>
            <a:pPr algn="l">
              <a:spcBef>
                <a:spcPts val="0"/>
              </a:spcBef>
            </a:pPr>
            <a:r>
              <a:rPr lang="en-US" sz="1000" b="1" dirty="0" smtClean="0">
                <a:latin typeface="Consolas"/>
                <a:cs typeface="Consolas"/>
              </a:rPr>
              <a:t>  &lt;!-- </a:t>
            </a:r>
          </a:p>
          <a:p>
            <a:pPr algn="l">
              <a:spcBef>
                <a:spcPts val="0"/>
              </a:spcBef>
            </a:pPr>
            <a:r>
              <a:rPr lang="en-US" sz="1000" b="1" dirty="0" smtClean="0">
                <a:latin typeface="Consolas"/>
                <a:cs typeface="Consolas"/>
              </a:rPr>
              <a:t>    function </a:t>
            </a:r>
            <a:r>
              <a:rPr lang="en-US" sz="1000" b="1" dirty="0" err="1" smtClean="0">
                <a:latin typeface="Consolas"/>
                <a:cs typeface="Consolas"/>
              </a:rPr>
              <a:t>updateSuggestions</a:t>
            </a:r>
            <a:r>
              <a:rPr lang="en-US" sz="1000" b="1" dirty="0" smtClean="0">
                <a:latin typeface="Consolas"/>
                <a:cs typeface="Consolas"/>
              </a:rPr>
              <a:t>() {</a:t>
            </a:r>
          </a:p>
          <a:p>
            <a:pPr algn="l">
              <a:spcBef>
                <a:spcPts val="0"/>
              </a:spcBef>
            </a:pPr>
            <a:r>
              <a:rPr lang="en-US" sz="1000" b="1" dirty="0" smtClean="0">
                <a:latin typeface="Consolas"/>
                <a:cs typeface="Consolas"/>
              </a:rPr>
              <a:t>      </a:t>
            </a:r>
            <a:r>
              <a:rPr lang="en-US" sz="1000" b="1" dirty="0" err="1" smtClean="0">
                <a:latin typeface="Consolas"/>
                <a:cs typeface="Consolas"/>
              </a:rPr>
              <a:t>var</a:t>
            </a:r>
            <a:r>
              <a:rPr lang="en-US" sz="1000" b="1" dirty="0" smtClean="0">
                <a:latin typeface="Consolas"/>
                <a:cs typeface="Consolas"/>
              </a:rPr>
              <a:t> term = </a:t>
            </a:r>
            <a:r>
              <a:rPr lang="en-US" sz="1000" b="1" dirty="0" err="1" smtClean="0">
                <a:latin typeface="Consolas"/>
                <a:cs typeface="Consolas"/>
              </a:rPr>
              <a:t>document.getElementById</a:t>
            </a:r>
            <a:r>
              <a:rPr lang="en-US" sz="1000" b="1" dirty="0" smtClean="0">
                <a:latin typeface="Consolas"/>
                <a:cs typeface="Consolas"/>
              </a:rPr>
              <a:t>('</a:t>
            </a:r>
            <a:r>
              <a:rPr lang="en-US" sz="1000" b="1" dirty="0" err="1" smtClean="0">
                <a:latin typeface="Consolas"/>
                <a:cs typeface="Consolas"/>
              </a:rPr>
              <a:t>abc</a:t>
            </a:r>
            <a:r>
              <a:rPr lang="en-US" sz="1000" b="1" dirty="0" smtClean="0">
                <a:latin typeface="Consolas"/>
                <a:cs typeface="Consolas"/>
              </a:rPr>
              <a:t>').value;</a:t>
            </a:r>
          </a:p>
          <a:p>
            <a:pPr algn="l">
              <a:spcBef>
                <a:spcPts val="0"/>
              </a:spcBef>
            </a:pPr>
            <a:r>
              <a:rPr lang="en-US" sz="1000" b="1" dirty="0" smtClean="0">
                <a:latin typeface="Consolas"/>
                <a:cs typeface="Consolas"/>
              </a:rPr>
              <a:t>      request = new </a:t>
            </a:r>
            <a:r>
              <a:rPr lang="en-US" sz="1000" b="1" dirty="0" err="1" smtClean="0">
                <a:latin typeface="Consolas"/>
                <a:cs typeface="Consolas"/>
              </a:rPr>
              <a:t>XMLHttpRequest</a:t>
            </a:r>
            <a:r>
              <a:rPr lang="en-US" sz="1000" b="1" dirty="0" smtClean="0">
                <a:latin typeface="Consolas"/>
                <a:cs typeface="Consolas"/>
              </a:rPr>
              <a:t>();</a:t>
            </a:r>
          </a:p>
          <a:p>
            <a:pPr algn="l">
              <a:spcBef>
                <a:spcPts val="0"/>
              </a:spcBef>
            </a:pPr>
            <a:r>
              <a:rPr lang="en-US" sz="1000" b="1" dirty="0" smtClean="0">
                <a:latin typeface="Consolas"/>
                <a:cs typeface="Consolas"/>
              </a:rPr>
              <a:t>      </a:t>
            </a:r>
            <a:r>
              <a:rPr lang="en-US" sz="1000" b="1" dirty="0" err="1" smtClean="0">
                <a:latin typeface="Consolas"/>
                <a:cs typeface="Consolas"/>
              </a:rPr>
              <a:t>request.open</a:t>
            </a:r>
            <a:r>
              <a:rPr lang="en-US" sz="1000" b="1" dirty="0" smtClean="0">
                <a:latin typeface="Consolas"/>
                <a:cs typeface="Consolas"/>
              </a:rPr>
              <a:t>("GET", "http://localhost:8080/suggest/"+escape(term));</a:t>
            </a:r>
          </a:p>
          <a:p>
            <a:pPr algn="l">
              <a:spcBef>
                <a:spcPts val="0"/>
              </a:spcBef>
            </a:pPr>
            <a:r>
              <a:rPr lang="en-US" sz="1000" b="1" dirty="0" smtClean="0">
                <a:latin typeface="Consolas"/>
                <a:cs typeface="Consolas"/>
              </a:rPr>
              <a:t>      </a:t>
            </a:r>
            <a:r>
              <a:rPr lang="en-US" sz="1000" b="1" dirty="0" err="1" smtClean="0">
                <a:latin typeface="Consolas"/>
                <a:cs typeface="Consolas"/>
              </a:rPr>
              <a:t>request.onreadystatechange</a:t>
            </a:r>
            <a:r>
              <a:rPr lang="en-US" sz="1000" b="1" dirty="0" smtClean="0">
                <a:latin typeface="Consolas"/>
                <a:cs typeface="Consolas"/>
              </a:rPr>
              <a:t> = function() {</a:t>
            </a:r>
          </a:p>
          <a:p>
            <a:pPr algn="l">
              <a:spcBef>
                <a:spcPts val="0"/>
              </a:spcBef>
            </a:pPr>
            <a:r>
              <a:rPr lang="en-US" sz="1000" b="1" dirty="0" smtClean="0">
                <a:latin typeface="Consolas"/>
                <a:cs typeface="Consolas"/>
              </a:rPr>
              <a:t>        if ((</a:t>
            </a:r>
            <a:r>
              <a:rPr lang="en-US" sz="1000" b="1" dirty="0" err="1" smtClean="0">
                <a:latin typeface="Consolas"/>
                <a:cs typeface="Consolas"/>
              </a:rPr>
              <a:t>request.readyState</a:t>
            </a:r>
            <a:r>
              <a:rPr lang="en-US" sz="1000" b="1" dirty="0" smtClean="0">
                <a:latin typeface="Consolas"/>
                <a:cs typeface="Consolas"/>
              </a:rPr>
              <a:t> == 4) &amp;&amp; (</a:t>
            </a:r>
            <a:r>
              <a:rPr lang="en-US" sz="1000" b="1" dirty="0" err="1" smtClean="0">
                <a:latin typeface="Consolas"/>
                <a:cs typeface="Consolas"/>
              </a:rPr>
              <a:t>request.status</a:t>
            </a:r>
            <a:r>
              <a:rPr lang="en-US" sz="1000" b="1" dirty="0" smtClean="0">
                <a:latin typeface="Consolas"/>
                <a:cs typeface="Consolas"/>
              </a:rPr>
              <a:t> == 200)) {</a:t>
            </a:r>
          </a:p>
          <a:p>
            <a:pPr algn="l">
              <a:spcBef>
                <a:spcPts val="0"/>
              </a:spcBef>
            </a:pPr>
            <a:r>
              <a:rPr lang="en-US" sz="1000" b="1" dirty="0" smtClean="0">
                <a:latin typeface="Consolas"/>
                <a:cs typeface="Consolas"/>
              </a:rPr>
              <a:t>          </a:t>
            </a:r>
            <a:r>
              <a:rPr lang="en-US" sz="1000" b="1" dirty="0" err="1" smtClean="0">
                <a:latin typeface="Consolas"/>
                <a:cs typeface="Consolas"/>
              </a:rPr>
              <a:t>var</a:t>
            </a:r>
            <a:r>
              <a:rPr lang="en-US" sz="1000" b="1" dirty="0" smtClean="0">
                <a:latin typeface="Consolas"/>
                <a:cs typeface="Consolas"/>
              </a:rPr>
              <a:t> </a:t>
            </a:r>
            <a:r>
              <a:rPr lang="en-US" sz="1000" b="1" dirty="0" err="1" smtClean="0">
                <a:latin typeface="Consolas"/>
                <a:cs typeface="Consolas"/>
              </a:rPr>
              <a:t>xmldoc</a:t>
            </a:r>
            <a:r>
              <a:rPr lang="en-US" sz="1000" b="1" dirty="0" smtClean="0">
                <a:latin typeface="Consolas"/>
                <a:cs typeface="Consolas"/>
              </a:rPr>
              <a:t> = </a:t>
            </a:r>
            <a:r>
              <a:rPr lang="en-US" sz="1000" b="1" dirty="0" err="1" smtClean="0">
                <a:latin typeface="Consolas"/>
                <a:cs typeface="Consolas"/>
              </a:rPr>
              <a:t>request.responseXML</a:t>
            </a:r>
            <a:r>
              <a:rPr lang="en-US" sz="1000" b="1" dirty="0" smtClean="0">
                <a:latin typeface="Consolas"/>
                <a:cs typeface="Consolas"/>
              </a:rPr>
              <a:t>;</a:t>
            </a:r>
          </a:p>
          <a:p>
            <a:pPr algn="l">
              <a:spcBef>
                <a:spcPts val="0"/>
              </a:spcBef>
            </a:pPr>
            <a:r>
              <a:rPr lang="en-US" sz="1000" b="1" dirty="0" smtClean="0">
                <a:latin typeface="Consolas"/>
                <a:cs typeface="Consolas"/>
              </a:rPr>
              <a:t>          </a:t>
            </a:r>
            <a:r>
              <a:rPr lang="en-US" sz="1000" b="1" dirty="0" err="1" smtClean="0">
                <a:latin typeface="Consolas"/>
                <a:cs typeface="Consolas"/>
              </a:rPr>
              <a:t>var</a:t>
            </a:r>
            <a:r>
              <a:rPr lang="en-US" sz="1000" b="1" dirty="0" smtClean="0">
                <a:latin typeface="Consolas"/>
                <a:cs typeface="Consolas"/>
              </a:rPr>
              <a:t> root = </a:t>
            </a:r>
            <a:r>
              <a:rPr lang="en-US" sz="1000" b="1" dirty="0" err="1" smtClean="0">
                <a:latin typeface="Consolas"/>
                <a:cs typeface="Consolas"/>
              </a:rPr>
              <a:t>xmldoc.getElementsByTagName</a:t>
            </a:r>
            <a:r>
              <a:rPr lang="en-US" sz="1000" b="1" dirty="0" smtClean="0">
                <a:latin typeface="Consolas"/>
                <a:cs typeface="Consolas"/>
              </a:rPr>
              <a:t>('root').item(0);</a:t>
            </a:r>
          </a:p>
          <a:p>
            <a:pPr algn="l">
              <a:spcBef>
                <a:spcPts val="0"/>
              </a:spcBef>
            </a:pPr>
            <a:r>
              <a:rPr lang="en-US" sz="1000" b="1" dirty="0" smtClean="0">
                <a:latin typeface="Consolas"/>
                <a:cs typeface="Consolas"/>
              </a:rPr>
              <a:t>          </a:t>
            </a:r>
            <a:r>
              <a:rPr lang="en-US" sz="1000" b="1" dirty="0" err="1" smtClean="0">
                <a:latin typeface="Consolas"/>
                <a:cs typeface="Consolas"/>
              </a:rPr>
              <a:t>var</a:t>
            </a:r>
            <a:r>
              <a:rPr lang="en-US" sz="1000" b="1" dirty="0" smtClean="0">
                <a:latin typeface="Consolas"/>
                <a:cs typeface="Consolas"/>
              </a:rPr>
              <a:t> elements = </a:t>
            </a:r>
            <a:r>
              <a:rPr lang="en-US" sz="1000" b="1" dirty="0" err="1" smtClean="0">
                <a:latin typeface="Consolas"/>
                <a:cs typeface="Consolas"/>
              </a:rPr>
              <a:t>root.getElementsByTagName</a:t>
            </a:r>
            <a:r>
              <a:rPr lang="en-US" sz="1000" b="1" dirty="0" smtClean="0">
                <a:latin typeface="Consolas"/>
                <a:cs typeface="Consolas"/>
              </a:rPr>
              <a:t>('element');</a:t>
            </a:r>
          </a:p>
          <a:p>
            <a:pPr algn="l">
              <a:spcBef>
                <a:spcPts val="0"/>
              </a:spcBef>
            </a:pPr>
            <a:r>
              <a:rPr lang="en-US" sz="1000" b="1" dirty="0" smtClean="0">
                <a:latin typeface="Consolas"/>
                <a:cs typeface="Consolas"/>
              </a:rPr>
              <a:t>          </a:t>
            </a:r>
            <a:r>
              <a:rPr lang="en-US" sz="1000" b="1" dirty="0" err="1" smtClean="0">
                <a:latin typeface="Consolas"/>
                <a:cs typeface="Consolas"/>
              </a:rPr>
              <a:t>var</a:t>
            </a:r>
            <a:r>
              <a:rPr lang="en-US" sz="1000" b="1" dirty="0" smtClean="0">
                <a:latin typeface="Consolas"/>
                <a:cs typeface="Consolas"/>
              </a:rPr>
              <a:t> </a:t>
            </a:r>
            <a:r>
              <a:rPr lang="en-US" sz="1000" b="1" dirty="0" err="1" smtClean="0">
                <a:latin typeface="Consolas"/>
                <a:cs typeface="Consolas"/>
              </a:rPr>
              <a:t>htmlOut</a:t>
            </a:r>
            <a:r>
              <a:rPr lang="en-US" sz="1000" b="1" dirty="0" smtClean="0">
                <a:latin typeface="Consolas"/>
                <a:cs typeface="Consolas"/>
              </a:rPr>
              <a:t> = (</a:t>
            </a:r>
            <a:r>
              <a:rPr lang="en-US" sz="1000" b="1" dirty="0" err="1" smtClean="0">
                <a:latin typeface="Consolas"/>
                <a:cs typeface="Consolas"/>
              </a:rPr>
              <a:t>elements.length</a:t>
            </a:r>
            <a:r>
              <a:rPr lang="en-US" sz="1000" b="1" dirty="0" smtClean="0">
                <a:latin typeface="Consolas"/>
                <a:cs typeface="Consolas"/>
              </a:rPr>
              <a:t>)+ " suggestion(s):&lt;</a:t>
            </a:r>
            <a:r>
              <a:rPr lang="en-US" sz="1000" b="1" dirty="0" err="1" smtClean="0">
                <a:latin typeface="Consolas"/>
                <a:cs typeface="Consolas"/>
              </a:rPr>
              <a:t>br</a:t>
            </a:r>
            <a:r>
              <a:rPr lang="en-US" sz="1000" b="1" dirty="0" smtClean="0">
                <a:latin typeface="Consolas"/>
                <a:cs typeface="Consolas"/>
              </a:rPr>
              <a:t>&gt;&lt;</a:t>
            </a:r>
            <a:r>
              <a:rPr lang="en-US" sz="1000" b="1" dirty="0" err="1" smtClean="0">
                <a:latin typeface="Consolas"/>
                <a:cs typeface="Consolas"/>
              </a:rPr>
              <a:t>br</a:t>
            </a:r>
            <a:r>
              <a:rPr lang="en-US" sz="1000" b="1" dirty="0" smtClean="0">
                <a:latin typeface="Consolas"/>
                <a:cs typeface="Consolas"/>
              </a:rPr>
              <a:t>&gt;";</a:t>
            </a:r>
          </a:p>
          <a:p>
            <a:pPr algn="l">
              <a:spcBef>
                <a:spcPts val="0"/>
              </a:spcBef>
            </a:pPr>
            <a:r>
              <a:rPr lang="en-US" sz="1000" b="1" dirty="0" smtClean="0">
                <a:latin typeface="Consolas"/>
                <a:cs typeface="Consolas"/>
              </a:rPr>
              <a:t>          for (</a:t>
            </a:r>
            <a:r>
              <a:rPr lang="en-US" sz="1000" b="1" dirty="0" err="1" smtClean="0">
                <a:latin typeface="Consolas"/>
                <a:cs typeface="Consolas"/>
              </a:rPr>
              <a:t>var</a:t>
            </a:r>
            <a:r>
              <a:rPr lang="en-US" sz="1000" b="1" dirty="0" smtClean="0">
                <a:latin typeface="Consolas"/>
                <a:cs typeface="Consolas"/>
              </a:rPr>
              <a:t> </a:t>
            </a:r>
            <a:r>
              <a:rPr lang="en-US" sz="1000" b="1" dirty="0" err="1" smtClean="0">
                <a:latin typeface="Consolas"/>
                <a:cs typeface="Consolas"/>
              </a:rPr>
              <a:t>i</a:t>
            </a:r>
            <a:r>
              <a:rPr lang="en-US" sz="1000" b="1" dirty="0" smtClean="0">
                <a:latin typeface="Consolas"/>
                <a:cs typeface="Consolas"/>
              </a:rPr>
              <a:t>=0; </a:t>
            </a:r>
            <a:r>
              <a:rPr lang="en-US" sz="1000" b="1" dirty="0" err="1" smtClean="0">
                <a:latin typeface="Consolas"/>
                <a:cs typeface="Consolas"/>
              </a:rPr>
              <a:t>i</a:t>
            </a:r>
            <a:r>
              <a:rPr lang="en-US" sz="1000" b="1" dirty="0" smtClean="0">
                <a:latin typeface="Consolas"/>
                <a:cs typeface="Consolas"/>
              </a:rPr>
              <a:t>&lt;</a:t>
            </a:r>
            <a:r>
              <a:rPr lang="en-US" sz="1000" b="1" dirty="0" err="1" smtClean="0">
                <a:latin typeface="Consolas"/>
                <a:cs typeface="Consolas"/>
              </a:rPr>
              <a:t>elements.length</a:t>
            </a:r>
            <a:r>
              <a:rPr lang="en-US" sz="1000" b="1" dirty="0" smtClean="0">
                <a:latin typeface="Consolas"/>
                <a:cs typeface="Consolas"/>
              </a:rPr>
              <a:t>; </a:t>
            </a:r>
            <a:r>
              <a:rPr lang="en-US" sz="1000" b="1" dirty="0" err="1" smtClean="0">
                <a:latin typeface="Consolas"/>
                <a:cs typeface="Consolas"/>
              </a:rPr>
              <a:t>i</a:t>
            </a:r>
            <a:r>
              <a:rPr lang="en-US" sz="1000" b="1" dirty="0" smtClean="0">
                <a:latin typeface="Consolas"/>
                <a:cs typeface="Consolas"/>
              </a:rPr>
              <a:t>++)</a:t>
            </a:r>
          </a:p>
          <a:p>
            <a:pPr algn="l">
              <a:spcBef>
                <a:spcPts val="0"/>
              </a:spcBef>
            </a:pPr>
            <a:r>
              <a:rPr lang="en-US" sz="1000" b="1" dirty="0" smtClean="0">
                <a:latin typeface="Consolas"/>
                <a:cs typeface="Consolas"/>
              </a:rPr>
              <a:t>            </a:t>
            </a:r>
            <a:r>
              <a:rPr lang="en-US" sz="1000" b="1" dirty="0" err="1" smtClean="0">
                <a:latin typeface="Consolas"/>
                <a:cs typeface="Consolas"/>
              </a:rPr>
              <a:t>htmlOut</a:t>
            </a:r>
            <a:r>
              <a:rPr lang="en-US" sz="1000" b="1" dirty="0" smtClean="0">
                <a:latin typeface="Consolas"/>
                <a:cs typeface="Consolas"/>
              </a:rPr>
              <a:t> += "#"+(1+i)+": "+</a:t>
            </a:r>
            <a:r>
              <a:rPr lang="en-US" sz="1000" b="1" dirty="0" err="1" smtClean="0">
                <a:latin typeface="Consolas"/>
                <a:cs typeface="Consolas"/>
              </a:rPr>
              <a:t>elements.item</a:t>
            </a:r>
            <a:r>
              <a:rPr lang="en-US" sz="1000" b="1" dirty="0" smtClean="0">
                <a:latin typeface="Consolas"/>
                <a:cs typeface="Consolas"/>
              </a:rPr>
              <a:t>(</a:t>
            </a:r>
            <a:r>
              <a:rPr lang="en-US" sz="1000" b="1" dirty="0" err="1" smtClean="0">
                <a:latin typeface="Consolas"/>
                <a:cs typeface="Consolas"/>
              </a:rPr>
              <a:t>i</a:t>
            </a:r>
            <a:r>
              <a:rPr lang="en-US" sz="1000" b="1" dirty="0" smtClean="0">
                <a:latin typeface="Consolas"/>
                <a:cs typeface="Consolas"/>
              </a:rPr>
              <a:t>).</a:t>
            </a:r>
            <a:r>
              <a:rPr lang="en-US" sz="1000" b="1" dirty="0" err="1" smtClean="0">
                <a:latin typeface="Consolas"/>
                <a:cs typeface="Consolas"/>
              </a:rPr>
              <a:t>textContent</a:t>
            </a:r>
            <a:r>
              <a:rPr lang="en-US" sz="1000" b="1" dirty="0" smtClean="0">
                <a:latin typeface="Consolas"/>
                <a:cs typeface="Consolas"/>
              </a:rPr>
              <a:t>+"&lt;</a:t>
            </a:r>
            <a:r>
              <a:rPr lang="en-US" sz="1000" b="1" dirty="0" err="1" smtClean="0">
                <a:latin typeface="Consolas"/>
                <a:cs typeface="Consolas"/>
              </a:rPr>
              <a:t>br</a:t>
            </a:r>
            <a:r>
              <a:rPr lang="en-US" sz="1000" b="1" dirty="0" smtClean="0">
                <a:latin typeface="Consolas"/>
                <a:cs typeface="Consolas"/>
              </a:rPr>
              <a:t>&gt;";            </a:t>
            </a:r>
          </a:p>
          <a:p>
            <a:pPr algn="l">
              <a:spcBef>
                <a:spcPts val="0"/>
              </a:spcBef>
            </a:pPr>
            <a:r>
              <a:rPr lang="en-US" sz="1000" b="1" dirty="0" smtClean="0">
                <a:latin typeface="Consolas"/>
                <a:cs typeface="Consolas"/>
              </a:rPr>
              <a:t>          </a:t>
            </a:r>
            <a:r>
              <a:rPr lang="en-US" sz="1000" b="1" dirty="0" err="1" smtClean="0">
                <a:latin typeface="Consolas"/>
                <a:cs typeface="Consolas"/>
              </a:rPr>
              <a:t>document.getElementById</a:t>
            </a:r>
            <a:r>
              <a:rPr lang="en-US" sz="1000" b="1" dirty="0" smtClean="0">
                <a:latin typeface="Consolas"/>
                <a:cs typeface="Consolas"/>
              </a:rPr>
              <a:t>('xyz').</a:t>
            </a:r>
            <a:r>
              <a:rPr lang="en-US" sz="1000" b="1" dirty="0" err="1" smtClean="0">
                <a:latin typeface="Consolas"/>
                <a:cs typeface="Consolas"/>
              </a:rPr>
              <a:t>innerHTML</a:t>
            </a:r>
            <a:r>
              <a:rPr lang="en-US" sz="1000" b="1" dirty="0" smtClean="0">
                <a:latin typeface="Consolas"/>
                <a:cs typeface="Consolas"/>
              </a:rPr>
              <a:t> = </a:t>
            </a:r>
            <a:r>
              <a:rPr lang="en-US" sz="1000" b="1" dirty="0" err="1" smtClean="0">
                <a:latin typeface="Consolas"/>
                <a:cs typeface="Consolas"/>
              </a:rPr>
              <a:t>htmlOut</a:t>
            </a:r>
            <a:r>
              <a:rPr lang="en-US" sz="1000" b="1" dirty="0" smtClean="0">
                <a:latin typeface="Consolas"/>
                <a:cs typeface="Consolas"/>
              </a:rPr>
              <a:t>;</a:t>
            </a:r>
          </a:p>
          <a:p>
            <a:pPr algn="l">
              <a:spcBef>
                <a:spcPts val="0"/>
              </a:spcBef>
            </a:pPr>
            <a:r>
              <a:rPr lang="en-US" sz="1000" b="1" dirty="0" smtClean="0">
                <a:latin typeface="Consolas"/>
                <a:cs typeface="Consolas"/>
              </a:rPr>
              <a:t>        }</a:t>
            </a:r>
          </a:p>
          <a:p>
            <a:pPr algn="l">
              <a:spcBef>
                <a:spcPts val="0"/>
              </a:spcBef>
            </a:pPr>
            <a:r>
              <a:rPr lang="en-US" sz="1000" b="1" dirty="0" smtClean="0">
                <a:latin typeface="Consolas"/>
                <a:cs typeface="Consolas"/>
              </a:rPr>
              <a:t>      }</a:t>
            </a:r>
          </a:p>
          <a:p>
            <a:pPr algn="l">
              <a:spcBef>
                <a:spcPts val="0"/>
              </a:spcBef>
            </a:pPr>
            <a:r>
              <a:rPr lang="en-US" sz="1000" b="1" dirty="0" smtClean="0">
                <a:latin typeface="Consolas"/>
                <a:cs typeface="Consolas"/>
              </a:rPr>
              <a:t>      </a:t>
            </a:r>
            <a:r>
              <a:rPr lang="en-US" sz="1000" b="1" dirty="0" err="1" smtClean="0">
                <a:latin typeface="Consolas"/>
                <a:cs typeface="Consolas"/>
              </a:rPr>
              <a:t>request.send</a:t>
            </a:r>
            <a:r>
              <a:rPr lang="en-US" sz="1000" b="1" dirty="0" smtClean="0">
                <a:latin typeface="Consolas"/>
                <a:cs typeface="Consolas"/>
              </a:rPr>
              <a:t>();</a:t>
            </a:r>
          </a:p>
          <a:p>
            <a:pPr algn="l">
              <a:spcBef>
                <a:spcPts val="0"/>
              </a:spcBef>
            </a:pPr>
            <a:r>
              <a:rPr lang="en-US" sz="1000" b="1" dirty="0" smtClean="0">
                <a:latin typeface="Consolas"/>
                <a:cs typeface="Consolas"/>
              </a:rPr>
              <a:t>    } // --&gt;</a:t>
            </a:r>
          </a:p>
          <a:p>
            <a:pPr algn="l">
              <a:spcBef>
                <a:spcPts val="0"/>
              </a:spcBef>
            </a:pPr>
            <a:r>
              <a:rPr lang="en-US" sz="1000" b="1" dirty="0" smtClean="0">
                <a:latin typeface="Consolas"/>
                <a:cs typeface="Consolas"/>
              </a:rPr>
              <a:t>  &lt;/script&gt;</a:t>
            </a:r>
          </a:p>
          <a:p>
            <a:pPr algn="l">
              <a:spcBef>
                <a:spcPts val="0"/>
              </a:spcBef>
            </a:pPr>
            <a:r>
              <a:rPr lang="en-US" sz="1000" b="1" dirty="0" smtClean="0">
                <a:latin typeface="Consolas"/>
                <a:cs typeface="Consolas"/>
              </a:rPr>
              <a:t>  &lt;body&gt;</a:t>
            </a:r>
          </a:p>
          <a:p>
            <a:pPr algn="l">
              <a:spcBef>
                <a:spcPts val="0"/>
              </a:spcBef>
            </a:pPr>
            <a:r>
              <a:rPr lang="en-US" sz="1000" b="1" dirty="0" smtClean="0">
                <a:latin typeface="Consolas"/>
                <a:cs typeface="Consolas"/>
              </a:rPr>
              <a:t>    &lt;h1&gt;Input a search term&lt;/h1&gt;</a:t>
            </a:r>
          </a:p>
          <a:p>
            <a:pPr algn="l">
              <a:spcBef>
                <a:spcPts val="0"/>
              </a:spcBef>
            </a:pPr>
            <a:r>
              <a:rPr lang="en-US" sz="1000" b="1" dirty="0" smtClean="0">
                <a:latin typeface="Consolas"/>
                <a:cs typeface="Consolas"/>
              </a:rPr>
              <a:t>    &lt;form action="" method="" </a:t>
            </a:r>
            <a:r>
              <a:rPr lang="en-US" sz="1000" b="1" dirty="0" err="1" smtClean="0">
                <a:latin typeface="Consolas"/>
                <a:cs typeface="Consolas"/>
              </a:rPr>
              <a:t>onSubmit</a:t>
            </a:r>
            <a:r>
              <a:rPr lang="en-US" sz="1000" b="1" dirty="0" smtClean="0">
                <a:latin typeface="Consolas"/>
                <a:cs typeface="Consolas"/>
              </a:rPr>
              <a:t>="return false"&gt;</a:t>
            </a:r>
          </a:p>
          <a:p>
            <a:pPr algn="l">
              <a:spcBef>
                <a:spcPts val="0"/>
              </a:spcBef>
            </a:pPr>
            <a:r>
              <a:rPr lang="en-US" sz="1000" b="1" dirty="0" smtClean="0">
                <a:latin typeface="Consolas"/>
                <a:cs typeface="Consolas"/>
              </a:rPr>
              <a:t>      &lt;input type="text" name="</a:t>
            </a:r>
            <a:r>
              <a:rPr lang="en-US" sz="1000" b="1" dirty="0" err="1" smtClean="0">
                <a:latin typeface="Consolas"/>
                <a:cs typeface="Consolas"/>
              </a:rPr>
              <a:t>thetext</a:t>
            </a:r>
            <a:r>
              <a:rPr lang="en-US" sz="1000" b="1" dirty="0" smtClean="0">
                <a:latin typeface="Consolas"/>
                <a:cs typeface="Consolas"/>
              </a:rPr>
              <a:t>" size="20" id="</a:t>
            </a:r>
            <a:r>
              <a:rPr lang="en-US" sz="1000" b="1" dirty="0" err="1" smtClean="0">
                <a:latin typeface="Consolas"/>
                <a:cs typeface="Consolas"/>
              </a:rPr>
              <a:t>abc</a:t>
            </a:r>
            <a:r>
              <a:rPr lang="en-US" sz="1000" b="1" dirty="0" smtClean="0">
                <a:latin typeface="Consolas"/>
                <a:cs typeface="Consolas"/>
              </a:rPr>
              <a:t>" </a:t>
            </a:r>
            <a:r>
              <a:rPr lang="en-US" sz="1000" b="1" dirty="0" err="1" smtClean="0">
                <a:latin typeface="Consolas"/>
                <a:cs typeface="Consolas"/>
              </a:rPr>
              <a:t>onKeyUp</a:t>
            </a:r>
            <a:r>
              <a:rPr lang="en-US" sz="1000" b="1" dirty="0" smtClean="0">
                <a:latin typeface="Consolas"/>
                <a:cs typeface="Consolas"/>
              </a:rPr>
              <a:t>="</a:t>
            </a:r>
            <a:r>
              <a:rPr lang="en-US" sz="1000" b="1" dirty="0" err="1" smtClean="0">
                <a:latin typeface="Consolas"/>
                <a:cs typeface="Consolas"/>
              </a:rPr>
              <a:t>updateSuggestions</a:t>
            </a:r>
            <a:r>
              <a:rPr lang="en-US" sz="1000" b="1" dirty="0" smtClean="0">
                <a:latin typeface="Consolas"/>
                <a:cs typeface="Consolas"/>
              </a:rPr>
              <a:t>()"&gt;</a:t>
            </a:r>
          </a:p>
          <a:p>
            <a:pPr algn="l">
              <a:spcBef>
                <a:spcPts val="0"/>
              </a:spcBef>
            </a:pPr>
            <a:r>
              <a:rPr lang="en-US" sz="1000" b="1" dirty="0" smtClean="0">
                <a:latin typeface="Consolas"/>
                <a:cs typeface="Consolas"/>
              </a:rPr>
              <a:t>      &lt;input type="submit" value="Replace"&gt;</a:t>
            </a:r>
          </a:p>
          <a:p>
            <a:pPr algn="l">
              <a:spcBef>
                <a:spcPts val="0"/>
              </a:spcBef>
            </a:pPr>
            <a:r>
              <a:rPr lang="en-US" sz="1000" b="1" dirty="0" smtClean="0">
                <a:latin typeface="Consolas"/>
                <a:cs typeface="Consolas"/>
              </a:rPr>
              <a:t>    &lt;/form&gt;</a:t>
            </a:r>
          </a:p>
          <a:p>
            <a:pPr algn="l">
              <a:spcBef>
                <a:spcPts val="0"/>
              </a:spcBef>
            </a:pPr>
            <a:r>
              <a:rPr lang="en-US" sz="1000" b="1" dirty="0" smtClean="0">
                <a:latin typeface="Consolas"/>
                <a:cs typeface="Consolas"/>
              </a:rPr>
              <a:t>    &lt;div id="xyz"&gt;(this is where the text will go)&lt;/div&gt;</a:t>
            </a:r>
          </a:p>
          <a:p>
            <a:pPr algn="l">
              <a:spcBef>
                <a:spcPts val="0"/>
              </a:spcBef>
            </a:pPr>
            <a:r>
              <a:rPr lang="en-US" sz="1000" b="1" dirty="0" smtClean="0">
                <a:latin typeface="Consolas"/>
                <a:cs typeface="Consolas"/>
              </a:rPr>
              <a:t>  &lt;/body&gt;</a:t>
            </a:r>
          </a:p>
          <a:p>
            <a:pPr algn="l">
              <a:spcBef>
                <a:spcPts val="0"/>
              </a:spcBef>
            </a:pPr>
            <a:r>
              <a:rPr lang="en-US" sz="1000" b="1" dirty="0" smtClean="0">
                <a:latin typeface="Consolas"/>
                <a:cs typeface="Consolas"/>
              </a:rPr>
              <a:t>&lt;/html&gt;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Example: Client side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3F590D-1EE3-4679-BAB2-47D8C4772F51}" type="slidenum">
              <a:rPr lang="en-GB" smtClean="0"/>
              <a:pPr/>
              <a:t>32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Université catholique de Louvain</a:t>
            </a:r>
            <a:endParaRPr lang="en-GB">
              <a:solidFill>
                <a:schemeClr val="tx1"/>
              </a:solidFill>
            </a:endParaRPr>
          </a:p>
        </p:txBody>
      </p:sp>
      <p:sp>
        <p:nvSpPr>
          <p:cNvPr id="7" name="Rounded Rectangle 6"/>
          <p:cNvSpPr/>
          <p:nvPr/>
        </p:nvSpPr>
        <p:spPr bwMode="auto">
          <a:xfrm>
            <a:off x="5379611" y="5325627"/>
            <a:ext cx="2230734" cy="200967"/>
          </a:xfrm>
          <a:prstGeom prst="round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722287" y="4421274"/>
            <a:ext cx="12700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>
                <a:solidFill>
                  <a:srgbClr val="FF0000"/>
                </a:solidFill>
              </a:rPr>
              <a:t>Registers</a:t>
            </a:r>
            <a:br>
              <a:rPr lang="en-US" sz="1400" smtClean="0">
                <a:solidFill>
                  <a:srgbClr val="FF0000"/>
                </a:solidFill>
              </a:rPr>
            </a:br>
            <a:r>
              <a:rPr lang="en-US" sz="1400" smtClean="0">
                <a:solidFill>
                  <a:srgbClr val="FF0000"/>
                </a:solidFill>
              </a:rPr>
              <a:t>event handler</a:t>
            </a:r>
            <a:endParaRPr lang="en-US" sz="1400">
              <a:solidFill>
                <a:srgbClr val="FF0000"/>
              </a:solidFill>
            </a:endParaRPr>
          </a:p>
        </p:txBody>
      </p:sp>
      <p:cxnSp>
        <p:nvCxnSpPr>
          <p:cNvPr id="10" name="Straight Arrow Connector 9"/>
          <p:cNvCxnSpPr>
            <a:stCxn id="8" idx="2"/>
            <a:endCxn id="7" idx="0"/>
          </p:cNvCxnSpPr>
          <p:nvPr/>
        </p:nvCxnSpPr>
        <p:spPr bwMode="auto">
          <a:xfrm flipH="1">
            <a:off x="6494978" y="4944494"/>
            <a:ext cx="862355" cy="381133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2" name="TextBox 11"/>
          <p:cNvSpPr txBox="1"/>
          <p:nvPr/>
        </p:nvSpPr>
        <p:spPr>
          <a:xfrm>
            <a:off x="8306398" y="3185325"/>
            <a:ext cx="8376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>
                <a:solidFill>
                  <a:srgbClr val="FF0000"/>
                </a:solidFill>
              </a:rPr>
              <a:t>Callback</a:t>
            </a:r>
            <a:br>
              <a:rPr lang="en-US" sz="1400" smtClean="0">
                <a:solidFill>
                  <a:srgbClr val="FF0000"/>
                </a:solidFill>
              </a:rPr>
            </a:br>
            <a:r>
              <a:rPr lang="en-US" sz="1400" smtClean="0">
                <a:solidFill>
                  <a:srgbClr val="FF0000"/>
                </a:solidFill>
              </a:rPr>
              <a:t>function</a:t>
            </a:r>
            <a:endParaRPr lang="en-US" sz="1400">
              <a:solidFill>
                <a:srgbClr val="FF0000"/>
              </a:solidFill>
            </a:endParaRPr>
          </a:p>
        </p:txBody>
      </p:sp>
      <p:sp>
        <p:nvSpPr>
          <p:cNvPr id="13" name="Right Brace 12"/>
          <p:cNvSpPr/>
          <p:nvPr/>
        </p:nvSpPr>
        <p:spPr bwMode="auto">
          <a:xfrm>
            <a:off x="8058778" y="2763297"/>
            <a:ext cx="160774" cy="1366576"/>
          </a:xfrm>
          <a:prstGeom prst="rightBrac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6126425" y="1669699"/>
            <a:ext cx="17844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>
                <a:solidFill>
                  <a:srgbClr val="FF0000"/>
                </a:solidFill>
              </a:rPr>
              <a:t>URL of server-side</a:t>
            </a:r>
            <a:br>
              <a:rPr lang="en-US" sz="1400" smtClean="0">
                <a:solidFill>
                  <a:srgbClr val="FF0000"/>
                </a:solidFill>
              </a:rPr>
            </a:br>
            <a:r>
              <a:rPr lang="en-US" sz="1400" smtClean="0">
                <a:solidFill>
                  <a:srgbClr val="FF0000"/>
                </a:solidFill>
              </a:rPr>
              <a:t>component (servlet)</a:t>
            </a:r>
            <a:endParaRPr lang="en-US" sz="1400">
              <a:solidFill>
                <a:srgbClr val="FF0000"/>
              </a:solidFill>
            </a:endParaRPr>
          </a:p>
        </p:txBody>
      </p:sp>
      <p:cxnSp>
        <p:nvCxnSpPr>
          <p:cNvPr id="16" name="Straight Arrow Connector 15"/>
          <p:cNvCxnSpPr>
            <a:stCxn id="14" idx="2"/>
          </p:cNvCxnSpPr>
          <p:nvPr/>
        </p:nvCxnSpPr>
        <p:spPr bwMode="auto">
          <a:xfrm rot="5400000">
            <a:off x="6389371" y="1973237"/>
            <a:ext cx="409604" cy="848969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7" name="TextBox 16"/>
          <p:cNvSpPr txBox="1"/>
          <p:nvPr/>
        </p:nvSpPr>
        <p:spPr>
          <a:xfrm>
            <a:off x="147314" y="3207097"/>
            <a:ext cx="9410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>
                <a:solidFill>
                  <a:srgbClr val="FF0000"/>
                </a:solidFill>
              </a:rPr>
              <a:t>Get data</a:t>
            </a:r>
            <a:br>
              <a:rPr lang="en-US" sz="1400" smtClean="0">
                <a:solidFill>
                  <a:srgbClr val="FF0000"/>
                </a:solidFill>
              </a:rPr>
            </a:br>
            <a:r>
              <a:rPr lang="en-US" sz="1400" smtClean="0">
                <a:solidFill>
                  <a:srgbClr val="FF0000"/>
                </a:solidFill>
              </a:rPr>
              <a:t>from XML</a:t>
            </a:r>
            <a:endParaRPr lang="en-US" sz="1400">
              <a:solidFill>
                <a:srgbClr val="FF0000"/>
              </a:solidFill>
            </a:endParaRPr>
          </a:p>
        </p:txBody>
      </p:sp>
      <p:cxnSp>
        <p:nvCxnSpPr>
          <p:cNvPr id="19" name="Straight Arrow Connector 18"/>
          <p:cNvCxnSpPr>
            <a:stCxn id="17" idx="3"/>
          </p:cNvCxnSpPr>
          <p:nvPr/>
        </p:nvCxnSpPr>
        <p:spPr bwMode="auto">
          <a:xfrm flipV="1">
            <a:off x="1088405" y="3336053"/>
            <a:ext cx="911217" cy="132654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0" name="TextBox 19"/>
          <p:cNvSpPr txBox="1"/>
          <p:nvPr/>
        </p:nvSpPr>
        <p:spPr>
          <a:xfrm>
            <a:off x="176438" y="3840143"/>
            <a:ext cx="92685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>
                <a:solidFill>
                  <a:srgbClr val="FF0000"/>
                </a:solidFill>
              </a:rPr>
              <a:t>Put data</a:t>
            </a:r>
            <a:br>
              <a:rPr lang="en-US" sz="1400" smtClean="0">
                <a:solidFill>
                  <a:srgbClr val="FF0000"/>
                </a:solidFill>
              </a:rPr>
            </a:br>
            <a:r>
              <a:rPr lang="en-US" sz="1400" smtClean="0">
                <a:solidFill>
                  <a:srgbClr val="FF0000"/>
                </a:solidFill>
              </a:rPr>
              <a:t>into page</a:t>
            </a:r>
            <a:br>
              <a:rPr lang="en-US" sz="1400" smtClean="0">
                <a:solidFill>
                  <a:srgbClr val="FF0000"/>
                </a:solidFill>
              </a:rPr>
            </a:br>
            <a:r>
              <a:rPr lang="en-US" sz="1400" smtClean="0">
                <a:solidFill>
                  <a:srgbClr val="FF0000"/>
                </a:solidFill>
              </a:rPr>
              <a:t>via DOM</a:t>
            </a:r>
            <a:endParaRPr lang="en-US" sz="1400">
              <a:solidFill>
                <a:srgbClr val="FF0000"/>
              </a:solidFill>
            </a:endParaRPr>
          </a:p>
        </p:txBody>
      </p:sp>
      <p:cxnSp>
        <p:nvCxnSpPr>
          <p:cNvPr id="22" name="Straight Arrow Connector 21"/>
          <p:cNvCxnSpPr>
            <a:stCxn id="20" idx="3"/>
          </p:cNvCxnSpPr>
          <p:nvPr/>
        </p:nvCxnSpPr>
        <p:spPr bwMode="auto">
          <a:xfrm flipV="1">
            <a:off x="1103295" y="4039437"/>
            <a:ext cx="916424" cy="170038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18997729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12" grpId="0"/>
      <p:bldP spid="13" grpId="0" animBg="1"/>
      <p:bldP spid="14" grpId="0"/>
      <p:bldP spid="17" grpId="0"/>
      <p:bldP spid="20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Some common problems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smtClean="0"/>
              <a:t>Problem: Request is never sent</a:t>
            </a:r>
          </a:p>
          <a:p>
            <a:pPr lvl="1"/>
            <a:r>
              <a:rPr lang="en-US" sz="1800" smtClean="0"/>
              <a:t>Are you following the same-origin policy?</a:t>
            </a:r>
          </a:p>
          <a:p>
            <a:pPr lvl="1"/>
            <a:r>
              <a:rPr lang="en-US" sz="1800" smtClean="0"/>
              <a:t>To debug, use try-catch block (as in java) and call alert() to display the exception in a dialog box, or open the browser's 'error console' window</a:t>
            </a:r>
            <a:endParaRPr lang="en-US" smtClean="0"/>
          </a:p>
          <a:p>
            <a:r>
              <a:rPr lang="en-US" sz="2400" smtClean="0"/>
              <a:t>Problem: Response is never received</a:t>
            </a:r>
          </a:p>
          <a:p>
            <a:pPr lvl="1"/>
            <a:r>
              <a:rPr lang="en-US" sz="1800" smtClean="0"/>
              <a:t>Did you use the XMLHttpRequest object to issue another request in the meantime? (causes response to be lost)</a:t>
            </a:r>
          </a:p>
          <a:p>
            <a:pPr lvl="1"/>
            <a:r>
              <a:rPr lang="en-US" sz="1800" smtClean="0"/>
              <a:t>Solution: Create multiple request objects</a:t>
            </a:r>
          </a:p>
          <a:p>
            <a:r>
              <a:rPr lang="en-US" sz="2400" smtClean="0"/>
              <a:t>Problem: Request is only sent once</a:t>
            </a:r>
          </a:p>
          <a:p>
            <a:pPr lvl="1"/>
            <a:r>
              <a:rPr lang="en-US" sz="1800" smtClean="0"/>
              <a:t>If using GET, maybe the browser has cached the response?</a:t>
            </a:r>
          </a:p>
          <a:p>
            <a:pPr lvl="1"/>
            <a:r>
              <a:rPr lang="en-US" sz="1800" smtClean="0"/>
              <a:t>Solution #1: Append a nonce to the URL, e.g., current time</a:t>
            </a:r>
          </a:p>
          <a:p>
            <a:pPr lvl="1"/>
            <a:r>
              <a:rPr lang="en-US" sz="1800" smtClean="0"/>
              <a:t>Solution #2: Use POST instead of GET</a:t>
            </a:r>
          </a:p>
          <a:p>
            <a:pPr lvl="1"/>
            <a:endParaRPr lang="en-US" sz="18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3F590D-1EE3-4679-BAB2-47D8C4772F51}" type="slidenum">
              <a:rPr lang="en-GB" smtClean="0"/>
              <a:pPr/>
              <a:t>33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Université catholique de Louvain</a:t>
            </a:r>
            <a:endParaRPr lang="en-GB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22853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Pros and cons of AJAX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0600" y="1396721"/>
            <a:ext cx="7772400" cy="5205046"/>
          </a:xfrm>
        </p:spPr>
        <p:txBody>
          <a:bodyPr/>
          <a:lstStyle/>
          <a:p>
            <a:pPr>
              <a:buClr>
                <a:srgbClr val="33CC33"/>
              </a:buClr>
            </a:pPr>
            <a:r>
              <a:rPr lang="en-US" smtClean="0"/>
              <a:t>Much more responsive than plain HTML</a:t>
            </a:r>
          </a:p>
          <a:p>
            <a:pPr lvl="1">
              <a:buClr>
                <a:schemeClr val="tx2"/>
              </a:buClr>
            </a:pPr>
            <a:r>
              <a:rPr lang="en-US" smtClean="0"/>
              <a:t>Can avoid wide-area latency in many cases (why not all?)</a:t>
            </a:r>
          </a:p>
          <a:p>
            <a:pPr lvl="1">
              <a:buClr>
                <a:schemeClr val="tx2"/>
              </a:buClr>
            </a:pPr>
            <a:r>
              <a:rPr lang="en-US" smtClean="0"/>
              <a:t>Faster - can transfer just the required information after each interaction, rather than the entire page (+less bandwidth)</a:t>
            </a:r>
          </a:p>
          <a:p>
            <a:pPr>
              <a:buClr>
                <a:srgbClr val="FF0000"/>
              </a:buClr>
            </a:pPr>
            <a:r>
              <a:rPr lang="en-US" smtClean="0"/>
              <a:t>Difficult to integrate navigation elements</a:t>
            </a:r>
          </a:p>
          <a:p>
            <a:pPr lvl="1">
              <a:buClr>
                <a:schemeClr val="tx2"/>
              </a:buClr>
            </a:pPr>
            <a:r>
              <a:rPr lang="en-US" smtClean="0"/>
              <a:t>'Back' button, bookmarks, external links from other pages etc. require special care (window.location.hash)</a:t>
            </a:r>
          </a:p>
          <a:p>
            <a:pPr>
              <a:buClr>
                <a:srgbClr val="FF0000"/>
              </a:buClr>
            </a:pPr>
            <a:r>
              <a:rPr lang="en-US" smtClean="0"/>
              <a:t>Difficult to accommodate search engines</a:t>
            </a:r>
          </a:p>
          <a:p>
            <a:pPr lvl="1">
              <a:buClr>
                <a:schemeClr val="tx2"/>
              </a:buClr>
            </a:pPr>
            <a:r>
              <a:rPr lang="en-US" smtClean="0"/>
              <a:t>Need to use site maps or carefully construct initial page</a:t>
            </a:r>
          </a:p>
          <a:p>
            <a:pPr>
              <a:buClr>
                <a:srgbClr val="FF0000"/>
              </a:buClr>
            </a:pPr>
            <a:r>
              <a:rPr lang="en-US" smtClean="0"/>
              <a:t>JavaScript compatibility issues</a:t>
            </a:r>
          </a:p>
          <a:p>
            <a:pPr>
              <a:buClr>
                <a:srgbClr val="FF0000"/>
              </a:buClr>
            </a:pPr>
            <a:r>
              <a:rPr lang="en-US" smtClean="0"/>
              <a:t>Messy to develop and debug</a:t>
            </a:r>
          </a:p>
          <a:p>
            <a:pPr lvl="1">
              <a:buClr>
                <a:schemeClr val="tx2"/>
              </a:buClr>
            </a:pPr>
            <a:r>
              <a:rPr lang="en-US" smtClean="0"/>
              <a:t>Mix of different technologies; lack of tool support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3F590D-1EE3-4679-BAB2-47D8C4772F51}" type="slidenum">
              <a:rPr lang="en-GB" smtClean="0"/>
              <a:pPr/>
              <a:t>34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Université catholique de Louvain</a:t>
            </a:r>
            <a:endParaRPr lang="en-GB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43681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Recap: AJAX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mix of several technologies</a:t>
            </a:r>
          </a:p>
          <a:p>
            <a:pPr lvl="1"/>
            <a:r>
              <a:rPr lang="en-US" dirty="0" smtClean="0"/>
              <a:t>"Asynchronous JavaScript and XML"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Can be used to build interactive web pages</a:t>
            </a:r>
          </a:p>
          <a:p>
            <a:pPr lvl="1"/>
            <a:r>
              <a:rPr lang="en-US" dirty="0" smtClean="0"/>
              <a:t>HTML and CSS for rendering the host page</a:t>
            </a:r>
          </a:p>
          <a:p>
            <a:pPr lvl="1"/>
            <a:r>
              <a:rPr lang="en-US" dirty="0" smtClean="0"/>
              <a:t>JavaScript event handlers for responding to inputs</a:t>
            </a:r>
          </a:p>
          <a:p>
            <a:pPr lvl="1"/>
            <a:r>
              <a:rPr lang="en-US" dirty="0" err="1" smtClean="0"/>
              <a:t>XMLHttpRequest</a:t>
            </a:r>
            <a:r>
              <a:rPr lang="en-US" dirty="0" smtClean="0"/>
              <a:t> object for getting more data from server</a:t>
            </a:r>
          </a:p>
          <a:p>
            <a:pPr lvl="1"/>
            <a:r>
              <a:rPr lang="en-US" dirty="0" smtClean="0"/>
              <a:t>XML, HTML, text or JSON </a:t>
            </a:r>
            <a:r>
              <a:rPr lang="en-US" dirty="0" smtClean="0"/>
              <a:t>for encoding the responses</a:t>
            </a:r>
          </a:p>
          <a:p>
            <a:pPr lvl="1"/>
            <a:r>
              <a:rPr lang="en-US" dirty="0" smtClean="0"/>
              <a:t>DOM for integrating data with the host page</a:t>
            </a:r>
          </a:p>
          <a:p>
            <a:pPr lvl="1"/>
            <a:r>
              <a:rPr lang="en-US" dirty="0" smtClean="0"/>
              <a:t>Other techniques are sometimes mentioned, e.g., XSLT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3F590D-1EE3-4679-BAB2-47D8C4772F51}" type="slidenum">
              <a:rPr lang="en-GB" smtClean="0"/>
              <a:pPr/>
              <a:t>35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Université catholique de Louvain</a:t>
            </a:r>
            <a:endParaRPr lang="en-GB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65595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Goals for today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0600" y="1478068"/>
            <a:ext cx="7772400" cy="4450460"/>
          </a:xfrm>
        </p:spPr>
        <p:txBody>
          <a:bodyPr/>
          <a:lstStyle/>
          <a:p>
            <a:r>
              <a:rPr lang="en-US" smtClean="0">
                <a:solidFill>
                  <a:srgbClr val="33CC33"/>
                </a:solidFill>
              </a:rPr>
              <a:t>Brief introduction to JavaScript</a:t>
            </a:r>
          </a:p>
          <a:p>
            <a:pPr lvl="1"/>
            <a:r>
              <a:rPr lang="en-US" smtClean="0">
                <a:solidFill>
                  <a:srgbClr val="33CC33"/>
                </a:solidFill>
              </a:rPr>
              <a:t>Event handlers</a:t>
            </a:r>
          </a:p>
          <a:p>
            <a:pPr lvl="1"/>
            <a:r>
              <a:rPr lang="en-US" smtClean="0">
                <a:solidFill>
                  <a:srgbClr val="33CC33"/>
                </a:solidFill>
              </a:rPr>
              <a:t>Accessing the DOM</a:t>
            </a:r>
          </a:p>
          <a:p>
            <a:pPr lvl="1"/>
            <a:r>
              <a:rPr lang="en-US" smtClean="0">
                <a:solidFill>
                  <a:srgbClr val="33CC33"/>
                </a:solidFill>
              </a:rPr>
              <a:t>The XMLHttpRequest object</a:t>
            </a:r>
          </a:p>
          <a:p>
            <a:r>
              <a:rPr lang="en-US" smtClean="0">
                <a:solidFill>
                  <a:srgbClr val="33CC33"/>
                </a:solidFill>
              </a:rPr>
              <a:t>AJAX</a:t>
            </a:r>
          </a:p>
          <a:p>
            <a:pPr lvl="1"/>
            <a:r>
              <a:rPr lang="en-US" smtClean="0">
                <a:solidFill>
                  <a:srgbClr val="33CC33"/>
                </a:solidFill>
              </a:rPr>
              <a:t>Putting everything together</a:t>
            </a:r>
          </a:p>
          <a:p>
            <a:pPr lvl="1"/>
            <a:r>
              <a:rPr lang="en-US" smtClean="0">
                <a:solidFill>
                  <a:srgbClr val="33CC33"/>
                </a:solidFill>
              </a:rPr>
              <a:t>Example: Search suggestions</a:t>
            </a:r>
          </a:p>
          <a:p>
            <a:r>
              <a:rPr lang="en-US" smtClean="0">
                <a:solidFill>
                  <a:srgbClr val="FF9900"/>
                </a:solidFill>
              </a:rPr>
              <a:t>Simplifying things</a:t>
            </a:r>
          </a:p>
          <a:p>
            <a:pPr lvl="1"/>
            <a:r>
              <a:rPr lang="en-US" smtClean="0">
                <a:solidFill>
                  <a:srgbClr val="FF9900"/>
                </a:solidFill>
              </a:rPr>
              <a:t>jQuery support for AJAX</a:t>
            </a:r>
          </a:p>
          <a:p>
            <a:pPr lvl="1"/>
            <a:r>
              <a:rPr lang="en-US" smtClean="0">
                <a:solidFill>
                  <a:srgbClr val="FF9900"/>
                </a:solidFill>
              </a:rPr>
              <a:t>JSON</a:t>
            </a:r>
          </a:p>
          <a:p>
            <a:r>
              <a:rPr lang="en-US" smtClean="0"/>
              <a:t>Using external elements</a:t>
            </a:r>
          </a:p>
          <a:p>
            <a:pPr lvl="1"/>
            <a:r>
              <a:rPr lang="en-US" smtClean="0"/>
              <a:t>Example: Google Maps</a:t>
            </a:r>
          </a:p>
          <a:p>
            <a:pPr lvl="1"/>
            <a:endParaRPr lang="en-US" smtClean="0"/>
          </a:p>
          <a:p>
            <a:endParaRPr lang="en-US" smtClean="0"/>
          </a:p>
          <a:p>
            <a:pPr lvl="1"/>
            <a:endParaRPr lang="en-US" smtClean="0"/>
          </a:p>
          <a:p>
            <a:pPr lvl="1"/>
            <a:endParaRPr lang="en-US" smtClean="0"/>
          </a:p>
          <a:p>
            <a:pPr lvl="1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3F590D-1EE3-4679-BAB2-47D8C4772F51}" type="slidenum">
              <a:rPr lang="en-GB" smtClean="0"/>
              <a:pPr/>
              <a:t>36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Université catholique de Louvain</a:t>
            </a:r>
            <a:endParaRPr lang="en-GB">
              <a:solidFill>
                <a:schemeClr val="tx1"/>
              </a:solidFill>
            </a:endParaRPr>
          </a:p>
        </p:txBody>
      </p:sp>
      <p:grpSp>
        <p:nvGrpSpPr>
          <p:cNvPr id="6" name="Group 6"/>
          <p:cNvGrpSpPr/>
          <p:nvPr/>
        </p:nvGrpSpPr>
        <p:grpSpPr>
          <a:xfrm>
            <a:off x="4297948" y="4403492"/>
            <a:ext cx="698320" cy="419100"/>
            <a:chOff x="6143624" y="2514600"/>
            <a:chExt cx="698320" cy="419100"/>
          </a:xfrm>
        </p:grpSpPr>
        <p:sp>
          <p:nvSpPr>
            <p:cNvPr id="7" name="Right Arrow 6"/>
            <p:cNvSpPr/>
            <p:nvPr/>
          </p:nvSpPr>
          <p:spPr bwMode="auto">
            <a:xfrm rot="10800000">
              <a:off x="6143624" y="2514600"/>
              <a:ext cx="695325" cy="419100"/>
            </a:xfrm>
            <a:prstGeom prst="rightArrow">
              <a:avLst/>
            </a:prstGeom>
            <a:solidFill>
              <a:srgbClr val="FF9900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315838" y="2600326"/>
              <a:ext cx="52610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smtClean="0">
                  <a:latin typeface="Arial" pitchFamily="34" charset="0"/>
                  <a:cs typeface="Arial" pitchFamily="34" charset="0"/>
                </a:rPr>
                <a:t>NEXT</a:t>
              </a:r>
              <a:endParaRPr lang="en-US" sz="1000">
                <a:latin typeface="Arial" pitchFamily="34" charset="0"/>
                <a:cs typeface="Arial" pitchFamily="34" charset="0"/>
              </a:endParaRPr>
            </a:p>
          </p:txBody>
        </p:sp>
      </p:grpSp>
      <p:pic>
        <p:nvPicPr>
          <p:cNvPr id="9" name="Picture 2" descr="C:\Users\Andreas Haeberlen\AppData\Local\Microsoft\Windows\Temporary Internet Files\Content.IE5\0I8TMXB2\MCj04413100000[1]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27326" y="1937786"/>
            <a:ext cx="495300" cy="495300"/>
          </a:xfrm>
          <a:prstGeom prst="rect">
            <a:avLst/>
          </a:prstGeom>
          <a:noFill/>
        </p:spPr>
      </p:pic>
      <p:pic>
        <p:nvPicPr>
          <p:cNvPr id="10" name="Picture 2" descr="C:\Users\Andreas Haeberlen\AppData\Local\Microsoft\Windows\Temporary Internet Files\Content.IE5\0I8TMXB2\MCj04413100000[1]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001272" y="2281105"/>
            <a:ext cx="495300" cy="495300"/>
          </a:xfrm>
          <a:prstGeom prst="rect">
            <a:avLst/>
          </a:prstGeom>
          <a:noFill/>
        </p:spPr>
      </p:pic>
      <p:pic>
        <p:nvPicPr>
          <p:cNvPr id="11" name="Picture 2" descr="C:\Users\Andreas Haeberlen\AppData\Local\Microsoft\Windows\Temporary Internet Files\Content.IE5\0I8TMXB2\MCj04413100000[1]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977637" y="2644521"/>
            <a:ext cx="495300" cy="495300"/>
          </a:xfrm>
          <a:prstGeom prst="rect">
            <a:avLst/>
          </a:prstGeom>
          <a:noFill/>
        </p:spPr>
      </p:pic>
      <p:pic>
        <p:nvPicPr>
          <p:cNvPr id="12" name="Picture 2" descr="C:\Users\Andreas Haeberlen\AppData\Local\Microsoft\Windows\Temporary Internet Files\Content.IE5\0I8TMXB2\MCj04413100000[1]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235356" y="1520780"/>
            <a:ext cx="495300" cy="495300"/>
          </a:xfrm>
          <a:prstGeom prst="rect">
            <a:avLst/>
          </a:prstGeom>
          <a:noFill/>
        </p:spPr>
      </p:pic>
      <p:pic>
        <p:nvPicPr>
          <p:cNvPr id="13" name="Picture 2" descr="C:\Users\Andreas Haeberlen\AppData\Local\Microsoft\Windows\Temporary Internet Files\Content.IE5\0I8TMXB2\MCj04413100000[1]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82519" y="3125167"/>
            <a:ext cx="495300" cy="495300"/>
          </a:xfrm>
          <a:prstGeom prst="rect">
            <a:avLst/>
          </a:prstGeom>
          <a:noFill/>
        </p:spPr>
      </p:pic>
      <p:pic>
        <p:nvPicPr>
          <p:cNvPr id="14" name="Picture 2" descr="C:\Users\Andreas Haeberlen\AppData\Local\Microsoft\Windows\Temporary Internet Files\Content.IE5\0I8TMXB2\MCj04413100000[1]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77154" y="3528775"/>
            <a:ext cx="495300" cy="495300"/>
          </a:xfrm>
          <a:prstGeom prst="rect">
            <a:avLst/>
          </a:prstGeom>
          <a:noFill/>
        </p:spPr>
      </p:pic>
      <p:pic>
        <p:nvPicPr>
          <p:cNvPr id="15" name="Picture 2" descr="C:\Users\Andreas Haeberlen\AppData\Local\Microsoft\Windows\Temporary Internet Files\Content.IE5\0I8TMXB2\MCj04413100000[1]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69748" y="3872094"/>
            <a:ext cx="495300" cy="4953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820911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AJAX troubles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"I don't want to write all that code for packing and unpacking XML"</a:t>
            </a:r>
          </a:p>
          <a:p>
            <a:r>
              <a:rPr lang="en-US" smtClean="0"/>
              <a:t>"I don't want to deal with XMLHttpRequest objects directly"</a:t>
            </a:r>
          </a:p>
          <a:p>
            <a:r>
              <a:rPr lang="en-US" smtClean="0"/>
              <a:t>"There are still browser incompatibilities?!?"</a:t>
            </a:r>
          </a:p>
          <a:p>
            <a:endParaRPr lang="en-US" smtClean="0"/>
          </a:p>
          <a:p>
            <a:r>
              <a:rPr lang="en-US" smtClean="0"/>
              <a:t>Stay tuned...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3F590D-1EE3-4679-BAB2-47D8C4772F51}" type="slidenum">
              <a:rPr lang="en-GB" smtClean="0"/>
              <a:pPr/>
              <a:t>37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Université catholique de Louvain</a:t>
            </a:r>
            <a:endParaRPr lang="en-GB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66694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jQuery support for AJAX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0600" y="4722725"/>
            <a:ext cx="7772400" cy="1708219"/>
          </a:xfrm>
        </p:spPr>
        <p:txBody>
          <a:bodyPr/>
          <a:lstStyle/>
          <a:p>
            <a:r>
              <a:rPr lang="en-US" smtClean="0"/>
              <a:t>jQuery makes AJAX much more convenient</a:t>
            </a:r>
          </a:p>
          <a:p>
            <a:pPr lvl="1"/>
            <a:r>
              <a:rPr lang="en-US" smtClean="0"/>
              <a:t>Transparently handles browser incompatibilities</a:t>
            </a:r>
          </a:p>
          <a:p>
            <a:pPr lvl="1"/>
            <a:r>
              <a:rPr lang="en-US" smtClean="0"/>
              <a:t>Comes with convenience methods like $("#someid").load(...)</a:t>
            </a:r>
          </a:p>
          <a:p>
            <a:pPr lvl="1"/>
            <a:r>
              <a:rPr lang="en-US" smtClean="0"/>
              <a:t>No need to deal with XMLHttpRequest directly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3F590D-1EE3-4679-BAB2-47D8C4772F51}" type="slidenum">
              <a:rPr lang="en-GB" smtClean="0"/>
              <a:pPr/>
              <a:t>38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Université catholique de Louvain</a:t>
            </a:r>
            <a:endParaRPr lang="en-GB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02540" y="1406767"/>
            <a:ext cx="7629472" cy="32316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>
              <a:spcBef>
                <a:spcPts val="0"/>
              </a:spcBef>
            </a:pPr>
            <a:r>
              <a:rPr lang="en-US" sz="1200" b="1" dirty="0" smtClean="0">
                <a:latin typeface="Consolas"/>
                <a:cs typeface="Consolas"/>
              </a:rPr>
              <a:t>&lt;html&gt;&lt;head&gt;</a:t>
            </a:r>
          </a:p>
          <a:p>
            <a:pPr algn="l">
              <a:spcBef>
                <a:spcPts val="0"/>
              </a:spcBef>
            </a:pPr>
            <a:r>
              <a:rPr lang="en-US" sz="1200" b="1" dirty="0" smtClean="0">
                <a:latin typeface="Consolas"/>
                <a:cs typeface="Consolas"/>
              </a:rPr>
              <a:t>&lt;script </a:t>
            </a:r>
            <a:r>
              <a:rPr lang="en-US" sz="1200" b="1" dirty="0" err="1" smtClean="0">
                <a:latin typeface="Consolas"/>
                <a:cs typeface="Consolas"/>
              </a:rPr>
              <a:t>src</a:t>
            </a:r>
            <a:r>
              <a:rPr lang="en-US" sz="1200" b="1" dirty="0" smtClean="0">
                <a:latin typeface="Consolas"/>
                <a:cs typeface="Consolas"/>
              </a:rPr>
              <a:t>="http://</a:t>
            </a:r>
            <a:r>
              <a:rPr lang="en-US" sz="1200" b="1" dirty="0" err="1" smtClean="0">
                <a:latin typeface="Consolas"/>
                <a:cs typeface="Consolas"/>
              </a:rPr>
              <a:t>ajax.googleapis.com</a:t>
            </a:r>
            <a:r>
              <a:rPr lang="en-US" sz="1200" b="1" dirty="0" smtClean="0">
                <a:latin typeface="Consolas"/>
                <a:cs typeface="Consolas"/>
              </a:rPr>
              <a:t>/</a:t>
            </a:r>
            <a:r>
              <a:rPr lang="en-US" sz="1200" b="1" dirty="0" err="1" smtClean="0">
                <a:latin typeface="Consolas"/>
                <a:cs typeface="Consolas"/>
              </a:rPr>
              <a:t>ajax</a:t>
            </a:r>
            <a:r>
              <a:rPr lang="en-US" sz="1200" b="1" dirty="0" smtClean="0">
                <a:latin typeface="Consolas"/>
                <a:cs typeface="Consolas"/>
              </a:rPr>
              <a:t>/libs/</a:t>
            </a:r>
            <a:r>
              <a:rPr lang="en-US" sz="1200" b="1" dirty="0" err="1" smtClean="0">
                <a:latin typeface="Consolas"/>
                <a:cs typeface="Consolas"/>
              </a:rPr>
              <a:t>jquery</a:t>
            </a:r>
            <a:r>
              <a:rPr lang="en-US" sz="1200" b="1" dirty="0" smtClean="0">
                <a:latin typeface="Consolas"/>
                <a:cs typeface="Consolas"/>
              </a:rPr>
              <a:t>/</a:t>
            </a:r>
            <a:r>
              <a:rPr lang="en-US" sz="1200" b="1" dirty="0" smtClean="0">
                <a:latin typeface="Consolas"/>
                <a:cs typeface="Consolas"/>
              </a:rPr>
              <a:t>1.11.1/</a:t>
            </a:r>
            <a:r>
              <a:rPr lang="en-US" sz="1200" b="1" dirty="0" err="1" smtClean="0">
                <a:latin typeface="Consolas"/>
                <a:cs typeface="Consolas"/>
              </a:rPr>
              <a:t>jquery.min.js</a:t>
            </a:r>
            <a:r>
              <a:rPr lang="en-US" sz="1200" b="1" dirty="0" smtClean="0">
                <a:latin typeface="Consolas"/>
                <a:cs typeface="Consolas"/>
              </a:rPr>
              <a:t>"&gt;</a:t>
            </a:r>
            <a:br>
              <a:rPr lang="en-US" sz="1200" b="1" dirty="0" smtClean="0">
                <a:latin typeface="Consolas"/>
                <a:cs typeface="Consolas"/>
              </a:rPr>
            </a:br>
            <a:r>
              <a:rPr lang="en-US" sz="1200" b="1" dirty="0" smtClean="0">
                <a:latin typeface="Consolas"/>
                <a:cs typeface="Consolas"/>
              </a:rPr>
              <a:t>&lt;/script&gt;&lt;script&gt;</a:t>
            </a:r>
          </a:p>
          <a:p>
            <a:pPr algn="l">
              <a:spcBef>
                <a:spcPts val="0"/>
              </a:spcBef>
            </a:pPr>
            <a:r>
              <a:rPr lang="en-US" sz="1200" b="1" dirty="0" smtClean="0">
                <a:latin typeface="Consolas"/>
                <a:cs typeface="Consolas"/>
              </a:rPr>
              <a:t>$(document).ready(function(){</a:t>
            </a:r>
          </a:p>
          <a:p>
            <a:pPr algn="l">
              <a:spcBef>
                <a:spcPts val="0"/>
              </a:spcBef>
            </a:pPr>
            <a:r>
              <a:rPr lang="en-US" sz="1200" b="1" dirty="0" smtClean="0">
                <a:latin typeface="Consolas"/>
                <a:cs typeface="Consolas"/>
              </a:rPr>
              <a:t>  $("button").click(function(){</a:t>
            </a:r>
          </a:p>
          <a:p>
            <a:pPr algn="l">
              <a:spcBef>
                <a:spcPts val="0"/>
              </a:spcBef>
            </a:pPr>
            <a:r>
              <a:rPr lang="en-US" sz="1200" b="1" dirty="0" smtClean="0">
                <a:latin typeface="Consolas"/>
                <a:cs typeface="Consolas"/>
              </a:rPr>
              <a:t>    $("#div1").</a:t>
            </a:r>
            <a:r>
              <a:rPr lang="en-US" sz="1200" b="1" dirty="0" smtClean="0">
                <a:solidFill>
                  <a:srgbClr val="FF0000"/>
                </a:solidFill>
                <a:latin typeface="Consolas"/>
                <a:cs typeface="Consolas"/>
              </a:rPr>
              <a:t>load</a:t>
            </a:r>
            <a:r>
              <a:rPr lang="en-US" sz="1200" b="1" dirty="0" smtClean="0">
                <a:latin typeface="Consolas"/>
                <a:cs typeface="Consolas"/>
              </a:rPr>
              <a:t>("</a:t>
            </a:r>
            <a:r>
              <a:rPr lang="en-US" sz="1200" b="1" dirty="0" err="1" smtClean="0">
                <a:latin typeface="Consolas"/>
                <a:cs typeface="Consolas"/>
              </a:rPr>
              <a:t>demo_test.txt",function</a:t>
            </a:r>
            <a:r>
              <a:rPr lang="en-US" sz="1200" b="1" dirty="0" smtClean="0">
                <a:latin typeface="Consolas"/>
                <a:cs typeface="Consolas"/>
              </a:rPr>
              <a:t>(</a:t>
            </a:r>
            <a:r>
              <a:rPr lang="en-US" sz="1200" b="1" dirty="0" err="1" smtClean="0">
                <a:latin typeface="Consolas"/>
                <a:cs typeface="Consolas"/>
              </a:rPr>
              <a:t>responseTxt,statusTxt,xhr</a:t>
            </a:r>
            <a:r>
              <a:rPr lang="en-US" sz="1200" b="1" dirty="0" smtClean="0">
                <a:latin typeface="Consolas"/>
                <a:cs typeface="Consolas"/>
              </a:rPr>
              <a:t>){</a:t>
            </a:r>
          </a:p>
          <a:p>
            <a:pPr algn="l">
              <a:spcBef>
                <a:spcPts val="0"/>
              </a:spcBef>
            </a:pPr>
            <a:r>
              <a:rPr lang="en-US" sz="1200" b="1" dirty="0" smtClean="0">
                <a:latin typeface="Consolas"/>
                <a:cs typeface="Consolas"/>
              </a:rPr>
              <a:t>      if (</a:t>
            </a:r>
            <a:r>
              <a:rPr lang="en-US" sz="1200" b="1" dirty="0" err="1" smtClean="0">
                <a:latin typeface="Consolas"/>
                <a:cs typeface="Consolas"/>
              </a:rPr>
              <a:t>statusTxt</a:t>
            </a:r>
            <a:r>
              <a:rPr lang="en-US" sz="1200" b="1" dirty="0" smtClean="0">
                <a:latin typeface="Consolas"/>
                <a:cs typeface="Consolas"/>
              </a:rPr>
              <a:t>=="success")</a:t>
            </a:r>
          </a:p>
          <a:p>
            <a:pPr algn="l">
              <a:spcBef>
                <a:spcPts val="0"/>
              </a:spcBef>
            </a:pPr>
            <a:r>
              <a:rPr lang="en-US" sz="1200" b="1" dirty="0" smtClean="0">
                <a:latin typeface="Consolas"/>
                <a:cs typeface="Consolas"/>
              </a:rPr>
              <a:t>        alert("External content loaded successfully!");</a:t>
            </a:r>
          </a:p>
          <a:p>
            <a:pPr algn="l">
              <a:spcBef>
                <a:spcPts val="0"/>
              </a:spcBef>
            </a:pPr>
            <a:r>
              <a:rPr lang="en-US" sz="1200" b="1" dirty="0" smtClean="0">
                <a:latin typeface="Consolas"/>
                <a:cs typeface="Consolas"/>
              </a:rPr>
              <a:t>      if (</a:t>
            </a:r>
            <a:r>
              <a:rPr lang="en-US" sz="1200" b="1" dirty="0" err="1" smtClean="0">
                <a:latin typeface="Consolas"/>
                <a:cs typeface="Consolas"/>
              </a:rPr>
              <a:t>statusTxt</a:t>
            </a:r>
            <a:r>
              <a:rPr lang="en-US" sz="1200" b="1" dirty="0" smtClean="0">
                <a:latin typeface="Consolas"/>
                <a:cs typeface="Consolas"/>
              </a:rPr>
              <a:t>=="error")</a:t>
            </a:r>
          </a:p>
          <a:p>
            <a:pPr algn="l">
              <a:spcBef>
                <a:spcPts val="0"/>
              </a:spcBef>
            </a:pPr>
            <a:r>
              <a:rPr lang="en-US" sz="1200" b="1" dirty="0" smtClean="0">
                <a:latin typeface="Consolas"/>
                <a:cs typeface="Consolas"/>
              </a:rPr>
              <a:t>        alert("Error: "+</a:t>
            </a:r>
            <a:r>
              <a:rPr lang="en-US" sz="1200" b="1" dirty="0" err="1" smtClean="0">
                <a:latin typeface="Consolas"/>
                <a:cs typeface="Consolas"/>
              </a:rPr>
              <a:t>xhr.status</a:t>
            </a:r>
            <a:r>
              <a:rPr lang="en-US" sz="1200" b="1" dirty="0" smtClean="0">
                <a:latin typeface="Consolas"/>
                <a:cs typeface="Consolas"/>
              </a:rPr>
              <a:t>+": "+</a:t>
            </a:r>
            <a:r>
              <a:rPr lang="en-US" sz="1200" b="1" dirty="0" err="1" smtClean="0">
                <a:latin typeface="Consolas"/>
                <a:cs typeface="Consolas"/>
              </a:rPr>
              <a:t>xhr.statusText</a:t>
            </a:r>
            <a:r>
              <a:rPr lang="en-US" sz="1200" b="1" dirty="0" smtClean="0">
                <a:latin typeface="Consolas"/>
                <a:cs typeface="Consolas"/>
              </a:rPr>
              <a:t>);</a:t>
            </a:r>
          </a:p>
          <a:p>
            <a:pPr algn="l">
              <a:spcBef>
                <a:spcPts val="0"/>
              </a:spcBef>
            </a:pPr>
            <a:r>
              <a:rPr lang="en-US" sz="1200" b="1" dirty="0" smtClean="0">
                <a:latin typeface="Consolas"/>
                <a:cs typeface="Consolas"/>
              </a:rPr>
              <a:t>    });</a:t>
            </a:r>
          </a:p>
          <a:p>
            <a:pPr algn="l">
              <a:spcBef>
                <a:spcPts val="0"/>
              </a:spcBef>
            </a:pPr>
            <a:r>
              <a:rPr lang="en-US" sz="1200" b="1" dirty="0" smtClean="0">
                <a:latin typeface="Consolas"/>
                <a:cs typeface="Consolas"/>
              </a:rPr>
              <a:t>  });</a:t>
            </a:r>
          </a:p>
          <a:p>
            <a:pPr algn="l">
              <a:spcBef>
                <a:spcPts val="0"/>
              </a:spcBef>
            </a:pPr>
            <a:r>
              <a:rPr lang="en-US" sz="1200" b="1" dirty="0" smtClean="0">
                <a:latin typeface="Consolas"/>
                <a:cs typeface="Consolas"/>
              </a:rPr>
              <a:t>});</a:t>
            </a:r>
          </a:p>
          <a:p>
            <a:pPr algn="l">
              <a:spcBef>
                <a:spcPts val="0"/>
              </a:spcBef>
            </a:pPr>
            <a:r>
              <a:rPr lang="en-US" sz="1200" b="1" dirty="0" smtClean="0">
                <a:latin typeface="Consolas"/>
                <a:cs typeface="Consolas"/>
              </a:rPr>
              <a:t>&lt;/script&gt;&lt;/head&gt;&lt;body&gt;</a:t>
            </a:r>
          </a:p>
          <a:p>
            <a:pPr algn="l">
              <a:spcBef>
                <a:spcPts val="0"/>
              </a:spcBef>
            </a:pPr>
            <a:r>
              <a:rPr lang="en-US" sz="1200" b="1" dirty="0" smtClean="0">
                <a:latin typeface="Consolas"/>
                <a:cs typeface="Consolas"/>
              </a:rPr>
              <a:t>&lt;div id="div1"&gt;&lt;h2&gt;Let </a:t>
            </a:r>
            <a:r>
              <a:rPr lang="en-US" sz="1200" b="1" dirty="0" err="1" smtClean="0">
                <a:latin typeface="Consolas"/>
                <a:cs typeface="Consolas"/>
              </a:rPr>
              <a:t>jQuery</a:t>
            </a:r>
            <a:r>
              <a:rPr lang="en-US" sz="1200" b="1" dirty="0" smtClean="0">
                <a:latin typeface="Consolas"/>
                <a:cs typeface="Consolas"/>
              </a:rPr>
              <a:t> AJAX Change This Text&lt;/h2&gt;&lt;/div&gt;</a:t>
            </a:r>
          </a:p>
          <a:p>
            <a:pPr algn="l">
              <a:spcBef>
                <a:spcPts val="0"/>
              </a:spcBef>
            </a:pPr>
            <a:r>
              <a:rPr lang="en-US" sz="1200" b="1" dirty="0" smtClean="0">
                <a:latin typeface="Consolas"/>
                <a:cs typeface="Consolas"/>
              </a:rPr>
              <a:t>&lt;button&gt;Get External Content&lt;/button&gt;</a:t>
            </a:r>
          </a:p>
          <a:p>
            <a:pPr algn="l">
              <a:spcBef>
                <a:spcPts val="0"/>
              </a:spcBef>
            </a:pPr>
            <a:r>
              <a:rPr lang="en-US" sz="1200" b="1" dirty="0" smtClean="0">
                <a:latin typeface="Consolas"/>
                <a:cs typeface="Consolas"/>
              </a:rPr>
              <a:t>&lt;/body&gt;&lt;/html&gt;</a:t>
            </a:r>
            <a:endParaRPr lang="en-US" sz="1200" b="1" dirty="0">
              <a:latin typeface="Consolas"/>
              <a:cs typeface="Consolas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6474305" y="1607735"/>
            <a:ext cx="1306286" cy="251208"/>
          </a:xfrm>
          <a:prstGeom prst="rect">
            <a:avLst/>
          </a:prstGeom>
          <a:solidFill>
            <a:srgbClr val="FFFF00">
              <a:alpha val="38000"/>
            </a:srgb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 bwMode="auto">
          <a:xfrm>
            <a:off x="1318002" y="2182165"/>
            <a:ext cx="1475998" cy="189244"/>
          </a:xfrm>
          <a:prstGeom prst="rect">
            <a:avLst/>
          </a:prstGeom>
          <a:solidFill>
            <a:srgbClr val="FFC000">
              <a:alpha val="38000"/>
            </a:srgb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1179000" y="4203558"/>
            <a:ext cx="3145405" cy="195842"/>
          </a:xfrm>
          <a:prstGeom prst="rect">
            <a:avLst/>
          </a:prstGeom>
          <a:solidFill>
            <a:srgbClr val="FFC000">
              <a:alpha val="38000"/>
            </a:srgb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 bwMode="auto">
          <a:xfrm>
            <a:off x="1570506" y="2374759"/>
            <a:ext cx="792131" cy="167472"/>
          </a:xfrm>
          <a:prstGeom prst="rect">
            <a:avLst/>
          </a:prstGeom>
          <a:solidFill>
            <a:srgbClr val="33CC33">
              <a:alpha val="38000"/>
            </a:srgb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1652947" y="4029387"/>
            <a:ext cx="839038" cy="162448"/>
          </a:xfrm>
          <a:prstGeom prst="rect">
            <a:avLst/>
          </a:prstGeom>
          <a:solidFill>
            <a:srgbClr val="33CC33">
              <a:alpha val="38000"/>
            </a:srgb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 rot="16200000">
            <a:off x="7657535" y="1271021"/>
            <a:ext cx="27574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mtClean="0"/>
              <a:t>http://www.w3schools.com/jquery/jquery_ajax_load.asp</a:t>
            </a:r>
            <a:endParaRPr lang="en-US" sz="800"/>
          </a:p>
        </p:txBody>
      </p:sp>
    </p:spTree>
    <p:extLst>
      <p:ext uri="{BB962C8B-B14F-4D97-AF65-F5344CB8AC3E}">
        <p14:creationId xmlns:p14="http://schemas.microsoft.com/office/powerpoint/2010/main" val="38177465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0" grpId="0" animBg="1"/>
      <p:bldP spid="11" grpId="0" animBg="1"/>
      <p:bldP spid="12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jQuery support for AJAX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0600" y="3737987"/>
            <a:ext cx="7772400" cy="2692957"/>
          </a:xfrm>
        </p:spPr>
        <p:txBody>
          <a:bodyPr/>
          <a:lstStyle/>
          <a:p>
            <a:r>
              <a:rPr lang="en-US" smtClean="0"/>
              <a:t>Direct support for GET and POST requests</a:t>
            </a:r>
          </a:p>
          <a:p>
            <a:pPr lvl="1"/>
            <a:r>
              <a:rPr lang="en-US" smtClean="0"/>
              <a:t>GET: Simply specify URL to get + callback</a:t>
            </a:r>
          </a:p>
          <a:p>
            <a:pPr lvl="1"/>
            <a:r>
              <a:rPr lang="en-US" smtClean="0"/>
              <a:t>POST: Can additionally specify data to post</a:t>
            </a:r>
          </a:p>
          <a:p>
            <a:pPr lvl="1"/>
            <a:endParaRPr lang="en-US" smtClean="0"/>
          </a:p>
          <a:p>
            <a:r>
              <a:rPr lang="en-US" smtClean="0"/>
              <a:t>Much more convenient!!</a:t>
            </a:r>
          </a:p>
          <a:p>
            <a:pPr lvl="1"/>
            <a:endParaRPr lang="en-US" smtClean="0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3F590D-1EE3-4679-BAB2-47D8C4772F51}" type="slidenum">
              <a:rPr lang="en-GB" smtClean="0"/>
              <a:pPr/>
              <a:t>39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Université catholique de Louvain</a:t>
            </a:r>
            <a:endParaRPr lang="en-GB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92492" y="1527347"/>
            <a:ext cx="3238347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>
              <a:spcBef>
                <a:spcPts val="0"/>
              </a:spcBef>
            </a:pPr>
            <a:r>
              <a:rPr lang="en-US" sz="1200" b="1" dirty="0" smtClean="0">
                <a:latin typeface="Consolas"/>
                <a:cs typeface="Consolas"/>
              </a:rPr>
              <a:t>$("button").click(function(){</a:t>
            </a:r>
            <a:br>
              <a:rPr lang="en-US" sz="1200" b="1" dirty="0" smtClean="0">
                <a:latin typeface="Consolas"/>
                <a:cs typeface="Consolas"/>
              </a:rPr>
            </a:br>
            <a:r>
              <a:rPr lang="en-US" sz="1200" b="1" dirty="0" smtClean="0">
                <a:latin typeface="Consolas"/>
                <a:cs typeface="Consolas"/>
              </a:rPr>
              <a:t>  $.get("/</a:t>
            </a:r>
            <a:r>
              <a:rPr lang="en-US" sz="1200" b="1" dirty="0" err="1" smtClean="0">
                <a:latin typeface="Consolas"/>
                <a:cs typeface="Consolas"/>
              </a:rPr>
              <a:t>someURL</a:t>
            </a:r>
            <a:r>
              <a:rPr lang="en-US" sz="1200" b="1" dirty="0" smtClean="0">
                <a:latin typeface="Consolas"/>
                <a:cs typeface="Consolas"/>
              </a:rPr>
              <a:t>",function(</a:t>
            </a:r>
            <a:r>
              <a:rPr lang="en-US" sz="1200" b="1" dirty="0" err="1" smtClean="0">
                <a:latin typeface="Consolas"/>
                <a:cs typeface="Consolas"/>
              </a:rPr>
              <a:t>d,s</a:t>
            </a:r>
            <a:r>
              <a:rPr lang="en-US" sz="1200" b="1" dirty="0" smtClean="0">
                <a:latin typeface="Consolas"/>
                <a:cs typeface="Consolas"/>
              </a:rPr>
              <a:t>){</a:t>
            </a:r>
            <a:br>
              <a:rPr lang="en-US" sz="1200" b="1" dirty="0" smtClean="0">
                <a:latin typeface="Consolas"/>
                <a:cs typeface="Consolas"/>
              </a:rPr>
            </a:br>
            <a:r>
              <a:rPr lang="en-US" sz="1200" b="1" dirty="0" smtClean="0">
                <a:latin typeface="Consolas"/>
                <a:cs typeface="Consolas"/>
              </a:rPr>
              <a:t>    alert("Data: " + d + </a:t>
            </a:r>
            <a:br>
              <a:rPr lang="en-US" sz="1200" b="1" dirty="0" smtClean="0">
                <a:latin typeface="Consolas"/>
                <a:cs typeface="Consolas"/>
              </a:rPr>
            </a:br>
            <a:r>
              <a:rPr lang="en-US" sz="1200" b="1" dirty="0" smtClean="0">
                <a:latin typeface="Consolas"/>
                <a:cs typeface="Consolas"/>
              </a:rPr>
              <a:t>      "\</a:t>
            </a:r>
            <a:r>
              <a:rPr lang="en-US" sz="1200" b="1" dirty="0" err="1" smtClean="0">
                <a:latin typeface="Consolas"/>
                <a:cs typeface="Consolas"/>
              </a:rPr>
              <a:t>nStatus</a:t>
            </a:r>
            <a:r>
              <a:rPr lang="en-US" sz="1200" b="1" dirty="0" smtClean="0">
                <a:latin typeface="Consolas"/>
                <a:cs typeface="Consolas"/>
              </a:rPr>
              <a:t>: " + s);</a:t>
            </a:r>
            <a:br>
              <a:rPr lang="en-US" sz="1200" b="1" dirty="0" smtClean="0">
                <a:latin typeface="Consolas"/>
                <a:cs typeface="Consolas"/>
              </a:rPr>
            </a:br>
            <a:r>
              <a:rPr lang="en-US" sz="1200" b="1" dirty="0" smtClean="0">
                <a:latin typeface="Consolas"/>
                <a:cs typeface="Consolas"/>
              </a:rPr>
              <a:t>  });</a:t>
            </a:r>
            <a:br>
              <a:rPr lang="en-US" sz="1200" b="1" dirty="0" smtClean="0">
                <a:latin typeface="Consolas"/>
                <a:cs typeface="Consolas"/>
              </a:rPr>
            </a:br>
            <a:r>
              <a:rPr lang="en-US" sz="1200" b="1" dirty="0" smtClean="0">
                <a:latin typeface="Consolas"/>
                <a:cs typeface="Consolas"/>
              </a:rPr>
              <a:t>});</a:t>
            </a:r>
            <a:endParaRPr lang="en-US" sz="1200" b="1" dirty="0">
              <a:latin typeface="Consolas"/>
              <a:cs typeface="Consolas"/>
            </a:endParaRPr>
          </a:p>
        </p:txBody>
      </p:sp>
      <p:sp>
        <p:nvSpPr>
          <p:cNvPr id="13" name="TextBox 12"/>
          <p:cNvSpPr txBox="1"/>
          <p:nvPr/>
        </p:nvSpPr>
        <p:spPr>
          <a:xfrm rot="16200000">
            <a:off x="7556546" y="1341357"/>
            <a:ext cx="295946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mtClean="0"/>
              <a:t>http://www.w3schools.com/jquery/jquery_ajax_get_post.asp</a:t>
            </a:r>
            <a:endParaRPr lang="en-US" sz="800"/>
          </a:p>
        </p:txBody>
      </p:sp>
      <p:sp>
        <p:nvSpPr>
          <p:cNvPr id="14" name="TextBox 13"/>
          <p:cNvSpPr txBox="1"/>
          <p:nvPr/>
        </p:nvSpPr>
        <p:spPr>
          <a:xfrm>
            <a:off x="4691476" y="1508925"/>
            <a:ext cx="3116093" cy="21236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>
              <a:spcBef>
                <a:spcPts val="0"/>
              </a:spcBef>
            </a:pPr>
            <a:r>
              <a:rPr lang="en-US" sz="1200" b="1" smtClean="0">
                <a:latin typeface="Consolas"/>
                <a:cs typeface="Consolas"/>
              </a:rPr>
              <a:t>$("button").click(function(){</a:t>
            </a:r>
            <a:br>
              <a:rPr lang="en-US" sz="1200" b="1" smtClean="0">
                <a:latin typeface="Consolas"/>
                <a:cs typeface="Consolas"/>
              </a:rPr>
            </a:br>
            <a:r>
              <a:rPr lang="en-US" sz="1200" b="1" smtClean="0">
                <a:latin typeface="Consolas"/>
                <a:cs typeface="Consolas"/>
              </a:rPr>
              <a:t>  $.post("/someOtherURL",</a:t>
            </a:r>
            <a:br>
              <a:rPr lang="en-US" sz="1200" b="1" smtClean="0">
                <a:latin typeface="Consolas"/>
                <a:cs typeface="Consolas"/>
              </a:rPr>
            </a:br>
            <a:r>
              <a:rPr lang="en-US" sz="1200" b="1" smtClean="0">
                <a:latin typeface="Consolas"/>
                <a:cs typeface="Consolas"/>
              </a:rPr>
              <a:t>  {</a:t>
            </a:r>
            <a:br>
              <a:rPr lang="en-US" sz="1200" b="1" smtClean="0">
                <a:latin typeface="Consolas"/>
                <a:cs typeface="Consolas"/>
              </a:rPr>
            </a:br>
            <a:r>
              <a:rPr lang="en-US" sz="1200" b="1" smtClean="0">
                <a:latin typeface="Consolas"/>
                <a:cs typeface="Consolas"/>
              </a:rPr>
              <a:t>    name:"Donald Duck",</a:t>
            </a:r>
            <a:br>
              <a:rPr lang="en-US" sz="1200" b="1" smtClean="0">
                <a:latin typeface="Consolas"/>
                <a:cs typeface="Consolas"/>
              </a:rPr>
            </a:br>
            <a:r>
              <a:rPr lang="en-US" sz="1200" b="1" smtClean="0">
                <a:latin typeface="Consolas"/>
                <a:cs typeface="Consolas"/>
              </a:rPr>
              <a:t>    city:"Duckburg"</a:t>
            </a:r>
            <a:br>
              <a:rPr lang="en-US" sz="1200" b="1" smtClean="0">
                <a:latin typeface="Consolas"/>
                <a:cs typeface="Consolas"/>
              </a:rPr>
            </a:br>
            <a:r>
              <a:rPr lang="en-US" sz="1200" b="1" smtClean="0">
                <a:latin typeface="Consolas"/>
                <a:cs typeface="Consolas"/>
              </a:rPr>
              <a:t>  },</a:t>
            </a:r>
            <a:br>
              <a:rPr lang="en-US" sz="1200" b="1" smtClean="0">
                <a:latin typeface="Consolas"/>
                <a:cs typeface="Consolas"/>
              </a:rPr>
            </a:br>
            <a:r>
              <a:rPr lang="en-US" sz="1200" b="1" smtClean="0">
                <a:latin typeface="Consolas"/>
                <a:cs typeface="Consolas"/>
              </a:rPr>
              <a:t>  function(data,status){</a:t>
            </a:r>
            <a:br>
              <a:rPr lang="en-US" sz="1200" b="1" smtClean="0">
                <a:latin typeface="Consolas"/>
                <a:cs typeface="Consolas"/>
              </a:rPr>
            </a:br>
            <a:r>
              <a:rPr lang="en-US" sz="1200" b="1" smtClean="0">
                <a:latin typeface="Consolas"/>
                <a:cs typeface="Consolas"/>
              </a:rPr>
              <a:t>    alert("Data: " + data + </a:t>
            </a:r>
            <a:br>
              <a:rPr lang="en-US" sz="1200" b="1" smtClean="0">
                <a:latin typeface="Consolas"/>
                <a:cs typeface="Consolas"/>
              </a:rPr>
            </a:br>
            <a:r>
              <a:rPr lang="en-US" sz="1200" b="1" smtClean="0">
                <a:latin typeface="Consolas"/>
                <a:cs typeface="Consolas"/>
              </a:rPr>
              <a:t>      "\nStatus: " + status);</a:t>
            </a:r>
            <a:br>
              <a:rPr lang="en-US" sz="1200" b="1" smtClean="0">
                <a:latin typeface="Consolas"/>
                <a:cs typeface="Consolas"/>
              </a:rPr>
            </a:br>
            <a:r>
              <a:rPr lang="en-US" sz="1200" b="1" smtClean="0">
                <a:latin typeface="Consolas"/>
                <a:cs typeface="Consolas"/>
              </a:rPr>
              <a:t>  });</a:t>
            </a:r>
            <a:br>
              <a:rPr lang="en-US" sz="1200" b="1" smtClean="0">
                <a:latin typeface="Consolas"/>
                <a:cs typeface="Consolas"/>
              </a:rPr>
            </a:br>
            <a:r>
              <a:rPr lang="en-US" sz="1200" b="1" smtClean="0">
                <a:latin typeface="Consolas"/>
                <a:cs typeface="Consolas"/>
              </a:rPr>
              <a:t>});</a:t>
            </a:r>
            <a:endParaRPr lang="en-US" sz="1200" b="1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11455225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 brief history of JavaScript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0600" y="1658938"/>
            <a:ext cx="7721321" cy="4532312"/>
          </a:xfrm>
        </p:spPr>
        <p:txBody>
          <a:bodyPr/>
          <a:lstStyle/>
          <a:p>
            <a:r>
              <a:rPr lang="en-US" smtClean="0"/>
              <a:t>Developed at Netscape (1995)</a:t>
            </a:r>
          </a:p>
          <a:p>
            <a:pPr lvl="1"/>
            <a:r>
              <a:rPr lang="en-US" smtClean="0"/>
              <a:t>Author: Brendan Eich</a:t>
            </a:r>
          </a:p>
          <a:p>
            <a:pPr lvl="1"/>
            <a:r>
              <a:rPr lang="en-US" smtClean="0"/>
              <a:t>Originally called 'Mocha', then 'LiveScript'</a:t>
            </a:r>
          </a:p>
          <a:p>
            <a:pPr lvl="1"/>
            <a:r>
              <a:rPr lang="en-US" smtClean="0"/>
              <a:t>Became 'JavaScript' when Netscape and Sun got together</a:t>
            </a:r>
          </a:p>
          <a:p>
            <a:pPr lvl="1"/>
            <a:r>
              <a:rPr lang="en-US" smtClean="0"/>
              <a:t>NO direct connection to Java!</a:t>
            </a:r>
          </a:p>
          <a:p>
            <a:r>
              <a:rPr lang="en-US" smtClean="0"/>
              <a:t>Microsoft's dialect: JScript (1996)</a:t>
            </a:r>
          </a:p>
          <a:p>
            <a:pPr lvl="1"/>
            <a:r>
              <a:rPr lang="en-US" smtClean="0"/>
              <a:t>To avoid licensing issues</a:t>
            </a:r>
          </a:p>
          <a:p>
            <a:r>
              <a:rPr lang="en-US" smtClean="0"/>
              <a:t>Standardized as ECMAscript (1997)</a:t>
            </a:r>
          </a:p>
          <a:p>
            <a:r>
              <a:rPr lang="en-US" smtClean="0"/>
              <a:t>History of incompatibilities across browsers</a:t>
            </a:r>
          </a:p>
          <a:p>
            <a:pPr lvl="1"/>
            <a:r>
              <a:rPr lang="en-US" smtClean="0"/>
              <a:t>Example: Different ways of getting XMLHttpRequest object in different browsers (see later)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3F590D-1EE3-4679-BAB2-47D8C4772F51}" type="slidenum">
              <a:rPr lang="en-GB" smtClean="0"/>
              <a:pPr/>
              <a:t>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Université catholique de Louvain</a:t>
            </a:r>
            <a:endParaRPr lang="en-GB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44700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Problem: Sending structured data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0600" y="4592095"/>
            <a:ext cx="7772400" cy="1899139"/>
          </a:xfrm>
        </p:spPr>
        <p:txBody>
          <a:bodyPr/>
          <a:lstStyle/>
          <a:p>
            <a:r>
              <a:rPr lang="en-US" smtClean="0"/>
              <a:t>What if we want the server to return an object, or an array, or ...?</a:t>
            </a:r>
          </a:p>
          <a:p>
            <a:r>
              <a:rPr lang="en-US" smtClean="0"/>
              <a:t>Use JSON! 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3F590D-1EE3-4679-BAB2-47D8C4772F51}" type="slidenum">
              <a:rPr lang="en-GB" smtClean="0"/>
              <a:pPr/>
              <a:t>40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Université catholique de Louvain</a:t>
            </a:r>
            <a:endParaRPr lang="en-GB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677532" y="1497910"/>
            <a:ext cx="4330482" cy="3046988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en-US" sz="1200" b="1" dirty="0" smtClean="0">
                <a:latin typeface="Consolas"/>
                <a:cs typeface="Consolas"/>
              </a:rPr>
              <a:t>{ </a:t>
            </a:r>
            <a:br>
              <a:rPr lang="en-US" sz="1200" b="1" dirty="0" smtClean="0">
                <a:latin typeface="Consolas"/>
                <a:cs typeface="Consolas"/>
              </a:rPr>
            </a:br>
            <a:r>
              <a:rPr lang="en-US" sz="1200" b="1" dirty="0" smtClean="0">
                <a:latin typeface="Consolas"/>
                <a:cs typeface="Consolas"/>
              </a:rPr>
              <a:t>  "</a:t>
            </a:r>
            <a:r>
              <a:rPr lang="en-US" sz="1200" b="1" dirty="0" err="1" smtClean="0">
                <a:latin typeface="Consolas"/>
                <a:cs typeface="Consolas"/>
              </a:rPr>
              <a:t>firstName</a:t>
            </a:r>
            <a:r>
              <a:rPr lang="en-US" sz="1200" b="1" dirty="0" smtClean="0">
                <a:latin typeface="Consolas"/>
                <a:cs typeface="Consolas"/>
              </a:rPr>
              <a:t>": "John", </a:t>
            </a:r>
            <a:br>
              <a:rPr lang="en-US" sz="1200" b="1" dirty="0" smtClean="0">
                <a:latin typeface="Consolas"/>
                <a:cs typeface="Consolas"/>
              </a:rPr>
            </a:br>
            <a:r>
              <a:rPr lang="en-US" sz="1200" b="1" dirty="0" smtClean="0">
                <a:latin typeface="Consolas"/>
                <a:cs typeface="Consolas"/>
              </a:rPr>
              <a:t>  "</a:t>
            </a:r>
            <a:r>
              <a:rPr lang="en-US" sz="1200" b="1" dirty="0" err="1" smtClean="0">
                <a:latin typeface="Consolas"/>
                <a:cs typeface="Consolas"/>
              </a:rPr>
              <a:t>lastName</a:t>
            </a:r>
            <a:r>
              <a:rPr lang="en-US" sz="1200" b="1" dirty="0" smtClean="0">
                <a:latin typeface="Consolas"/>
                <a:cs typeface="Consolas"/>
              </a:rPr>
              <a:t>": "Smith", </a:t>
            </a:r>
            <a:br>
              <a:rPr lang="en-US" sz="1200" b="1" dirty="0" smtClean="0">
                <a:latin typeface="Consolas"/>
                <a:cs typeface="Consolas"/>
              </a:rPr>
            </a:br>
            <a:r>
              <a:rPr lang="en-US" sz="1200" b="1" dirty="0" smtClean="0">
                <a:latin typeface="Consolas"/>
                <a:cs typeface="Consolas"/>
              </a:rPr>
              <a:t>  "age": 25, </a:t>
            </a:r>
            <a:br>
              <a:rPr lang="en-US" sz="1200" b="1" dirty="0" smtClean="0">
                <a:latin typeface="Consolas"/>
                <a:cs typeface="Consolas"/>
              </a:rPr>
            </a:br>
            <a:r>
              <a:rPr lang="en-US" sz="1200" b="1" dirty="0" smtClean="0">
                <a:latin typeface="Consolas"/>
                <a:cs typeface="Consolas"/>
              </a:rPr>
              <a:t>  "address": { </a:t>
            </a:r>
            <a:br>
              <a:rPr lang="en-US" sz="1200" b="1" dirty="0" smtClean="0">
                <a:latin typeface="Consolas"/>
                <a:cs typeface="Consolas"/>
              </a:rPr>
            </a:br>
            <a:r>
              <a:rPr lang="en-US" sz="1200" b="1" dirty="0" smtClean="0">
                <a:latin typeface="Consolas"/>
                <a:cs typeface="Consolas"/>
              </a:rPr>
              <a:t>    "</a:t>
            </a:r>
            <a:r>
              <a:rPr lang="en-US" sz="1200" b="1" dirty="0" err="1" smtClean="0">
                <a:latin typeface="Consolas"/>
                <a:cs typeface="Consolas"/>
              </a:rPr>
              <a:t>streetAddress</a:t>
            </a:r>
            <a:r>
              <a:rPr lang="en-US" sz="1200" b="1" dirty="0" smtClean="0">
                <a:latin typeface="Consolas"/>
                <a:cs typeface="Consolas"/>
              </a:rPr>
              <a:t>": "21 2nd Street", </a:t>
            </a:r>
            <a:br>
              <a:rPr lang="en-US" sz="1200" b="1" dirty="0" smtClean="0">
                <a:latin typeface="Consolas"/>
                <a:cs typeface="Consolas"/>
              </a:rPr>
            </a:br>
            <a:r>
              <a:rPr lang="en-US" sz="1200" b="1" dirty="0" smtClean="0">
                <a:latin typeface="Consolas"/>
                <a:cs typeface="Consolas"/>
              </a:rPr>
              <a:t>    "city": "New York", </a:t>
            </a:r>
          </a:p>
          <a:p>
            <a:pPr algn="l"/>
            <a:r>
              <a:rPr lang="en-US" sz="1200" b="1" dirty="0" smtClean="0">
                <a:latin typeface="Consolas"/>
                <a:cs typeface="Consolas"/>
              </a:rPr>
              <a:t>    "state": "NY", </a:t>
            </a:r>
          </a:p>
          <a:p>
            <a:pPr algn="l"/>
            <a:r>
              <a:rPr lang="en-US" sz="1200" b="1" dirty="0" smtClean="0">
                <a:latin typeface="Consolas"/>
                <a:cs typeface="Consolas"/>
              </a:rPr>
              <a:t>    "</a:t>
            </a:r>
            <a:r>
              <a:rPr lang="en-US" sz="1200" b="1" dirty="0" err="1" smtClean="0">
                <a:latin typeface="Consolas"/>
                <a:cs typeface="Consolas"/>
              </a:rPr>
              <a:t>postalCode</a:t>
            </a:r>
            <a:r>
              <a:rPr lang="en-US" sz="1200" b="1" dirty="0" smtClean="0">
                <a:latin typeface="Consolas"/>
                <a:cs typeface="Consolas"/>
              </a:rPr>
              <a:t>": 10021 </a:t>
            </a:r>
            <a:br>
              <a:rPr lang="en-US" sz="1200" b="1" dirty="0" smtClean="0">
                <a:latin typeface="Consolas"/>
                <a:cs typeface="Consolas"/>
              </a:rPr>
            </a:br>
            <a:r>
              <a:rPr lang="en-US" sz="1200" b="1" dirty="0" smtClean="0">
                <a:latin typeface="Consolas"/>
                <a:cs typeface="Consolas"/>
              </a:rPr>
              <a:t>  }, </a:t>
            </a:r>
          </a:p>
          <a:p>
            <a:pPr algn="l"/>
            <a:r>
              <a:rPr lang="en-US" sz="1200" b="1" dirty="0" smtClean="0">
                <a:latin typeface="Consolas"/>
                <a:cs typeface="Consolas"/>
              </a:rPr>
              <a:t>  "</a:t>
            </a:r>
            <a:r>
              <a:rPr lang="en-US" sz="1200" b="1" dirty="0" err="1" smtClean="0">
                <a:latin typeface="Consolas"/>
                <a:cs typeface="Consolas"/>
              </a:rPr>
              <a:t>phoneNumber</a:t>
            </a:r>
            <a:r>
              <a:rPr lang="en-US" sz="1200" b="1" dirty="0" smtClean="0">
                <a:latin typeface="Consolas"/>
                <a:cs typeface="Consolas"/>
              </a:rPr>
              <a:t>": [ </a:t>
            </a:r>
          </a:p>
          <a:p>
            <a:pPr algn="l"/>
            <a:r>
              <a:rPr lang="en-US" sz="1200" b="1" dirty="0" smtClean="0">
                <a:latin typeface="Consolas"/>
                <a:cs typeface="Consolas"/>
              </a:rPr>
              <a:t>    { "type": "home", "number": "212 555-1234" }, </a:t>
            </a:r>
          </a:p>
          <a:p>
            <a:pPr algn="l"/>
            <a:r>
              <a:rPr lang="en-US" sz="1200" b="1" dirty="0" smtClean="0">
                <a:latin typeface="Consolas"/>
                <a:cs typeface="Consolas"/>
              </a:rPr>
              <a:t>    { "type": "fax", "number": "646 555-4567" } </a:t>
            </a:r>
            <a:br>
              <a:rPr lang="en-US" sz="1200" b="1" dirty="0" smtClean="0">
                <a:latin typeface="Consolas"/>
                <a:cs typeface="Consolas"/>
              </a:rPr>
            </a:br>
            <a:r>
              <a:rPr lang="en-US" sz="1200" b="1" dirty="0" smtClean="0">
                <a:latin typeface="Consolas"/>
                <a:cs typeface="Consolas"/>
              </a:rPr>
              <a:t>  ] </a:t>
            </a:r>
            <a:br>
              <a:rPr lang="en-US" sz="1200" b="1" dirty="0" smtClean="0">
                <a:latin typeface="Consolas"/>
                <a:cs typeface="Consolas"/>
              </a:rPr>
            </a:br>
            <a:r>
              <a:rPr lang="en-US" sz="1200" b="1" dirty="0" smtClean="0">
                <a:latin typeface="Consolas"/>
                <a:cs typeface="Consolas"/>
              </a:rPr>
              <a:t>}</a:t>
            </a:r>
            <a:endParaRPr lang="en-US" sz="1200" b="1" dirty="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16496545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Working with JSON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On the client side:</a:t>
            </a:r>
          </a:p>
          <a:p>
            <a:pPr lvl="1"/>
            <a:r>
              <a:rPr lang="en-US" smtClean="0"/>
              <a:t>Invoke $.getJSON('/url', function(data)) instead of $.get</a:t>
            </a:r>
          </a:p>
          <a:p>
            <a:pPr lvl="1"/>
            <a:r>
              <a:rPr lang="en-US" smtClean="0"/>
              <a:t>When the server returns JSON-encoded data, it is parsed (via eval()) and returned as an object</a:t>
            </a:r>
          </a:p>
          <a:p>
            <a:pPr lvl="1"/>
            <a:r>
              <a:rPr lang="en-US" smtClean="0"/>
              <a:t>Warning: Security implications!</a:t>
            </a:r>
            <a:br>
              <a:rPr lang="en-US" smtClean="0"/>
            </a:br>
            <a:endParaRPr lang="en-US" smtClean="0"/>
          </a:p>
          <a:p>
            <a:r>
              <a:rPr lang="en-US" smtClean="0"/>
              <a:t>On the server side:</a:t>
            </a:r>
          </a:p>
          <a:p>
            <a:pPr lvl="1"/>
            <a:r>
              <a:rPr lang="en-US" smtClean="0"/>
              <a:t>Step 1: In the route callback, build the object to return</a:t>
            </a:r>
          </a:p>
          <a:p>
            <a:pPr lvl="1"/>
            <a:r>
              <a:rPr lang="en-US" smtClean="0"/>
              <a:t>Step 2: Send with res.send(JSON.stringify(yourObject))</a:t>
            </a:r>
          </a:p>
          <a:p>
            <a:pPr lvl="1"/>
            <a:r>
              <a:rPr lang="en-US" smtClean="0"/>
              <a:t>Object will be JSON-encoded and sent back to the client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3F590D-1EE3-4679-BAB2-47D8C4772F51}" type="slidenum">
              <a:rPr lang="en-GB" smtClean="0"/>
              <a:pPr/>
              <a:t>41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Université catholique de Louvain</a:t>
            </a:r>
            <a:endParaRPr lang="en-GB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97582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AJAX with jQuery/JSON: Server side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3F590D-1EE3-4679-BAB2-47D8C4772F51}" type="slidenum">
              <a:rPr lang="en-GB" smtClean="0"/>
              <a:pPr/>
              <a:t>42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Université catholique de Louvain</a:t>
            </a:r>
            <a:endParaRPr lang="en-GB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82931" y="1547446"/>
            <a:ext cx="6699520" cy="45243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>
              <a:spcBef>
                <a:spcPts val="0"/>
              </a:spcBef>
            </a:pPr>
            <a:r>
              <a:rPr lang="en-US" sz="1200" b="1" dirty="0" err="1" smtClean="0">
                <a:latin typeface="Consolas"/>
                <a:cs typeface="Consolas"/>
              </a:rPr>
              <a:t>var</a:t>
            </a:r>
            <a:r>
              <a:rPr lang="en-US" sz="1200" b="1" dirty="0" smtClean="0">
                <a:latin typeface="Consolas"/>
                <a:cs typeface="Consolas"/>
              </a:rPr>
              <a:t> express = require('express')</a:t>
            </a:r>
            <a:r>
              <a:rPr lang="en-US" sz="1200" b="1" dirty="0" smtClean="0">
                <a:latin typeface="Consolas"/>
                <a:cs typeface="Consolas"/>
              </a:rPr>
              <a:t>;</a:t>
            </a:r>
          </a:p>
          <a:p>
            <a:pPr algn="l">
              <a:spcBef>
                <a:spcPts val="0"/>
              </a:spcBef>
            </a:pPr>
            <a:r>
              <a:rPr lang="en-US" sz="1200" b="1" dirty="0" err="1">
                <a:latin typeface="Consolas"/>
                <a:cs typeface="Consolas"/>
              </a:rPr>
              <a:t>var</a:t>
            </a:r>
            <a:r>
              <a:rPr lang="en-US" sz="1200" b="1" dirty="0">
                <a:latin typeface="Consolas"/>
                <a:cs typeface="Consolas"/>
              </a:rPr>
              <a:t> </a:t>
            </a:r>
            <a:r>
              <a:rPr lang="en-US" sz="1200" b="1" dirty="0" err="1">
                <a:latin typeface="Consolas"/>
                <a:cs typeface="Consolas"/>
              </a:rPr>
              <a:t>bodyParser</a:t>
            </a:r>
            <a:r>
              <a:rPr lang="en-US" sz="1200" b="1" dirty="0">
                <a:latin typeface="Consolas"/>
                <a:cs typeface="Consolas"/>
              </a:rPr>
              <a:t> = require('body-parser');</a:t>
            </a:r>
          </a:p>
          <a:p>
            <a:pPr algn="l">
              <a:spcBef>
                <a:spcPts val="0"/>
              </a:spcBef>
            </a:pPr>
            <a:r>
              <a:rPr lang="en-US" sz="1200" b="1" dirty="0" err="1">
                <a:latin typeface="Consolas"/>
                <a:cs typeface="Consolas"/>
              </a:rPr>
              <a:t>var</a:t>
            </a:r>
            <a:r>
              <a:rPr lang="en-US" sz="1200" b="1" dirty="0">
                <a:latin typeface="Consolas"/>
                <a:cs typeface="Consolas"/>
              </a:rPr>
              <a:t> </a:t>
            </a:r>
            <a:r>
              <a:rPr lang="en-US" sz="1200" b="1" dirty="0" err="1">
                <a:latin typeface="Consolas"/>
                <a:cs typeface="Consolas"/>
              </a:rPr>
              <a:t>serveStatic</a:t>
            </a:r>
            <a:r>
              <a:rPr lang="en-US" sz="1200" b="1" dirty="0">
                <a:latin typeface="Consolas"/>
                <a:cs typeface="Consolas"/>
              </a:rPr>
              <a:t> = require('serve-static');</a:t>
            </a:r>
          </a:p>
          <a:p>
            <a:pPr algn="l">
              <a:spcBef>
                <a:spcPts val="0"/>
              </a:spcBef>
            </a:pPr>
            <a:r>
              <a:rPr lang="en-US" sz="1200" b="1" dirty="0" err="1">
                <a:latin typeface="Consolas"/>
                <a:cs typeface="Consolas"/>
              </a:rPr>
              <a:t>var</a:t>
            </a:r>
            <a:r>
              <a:rPr lang="en-US" sz="1200" b="1" dirty="0">
                <a:latin typeface="Consolas"/>
                <a:cs typeface="Consolas"/>
              </a:rPr>
              <a:t> app = express();</a:t>
            </a:r>
          </a:p>
          <a:p>
            <a:pPr algn="l">
              <a:spcBef>
                <a:spcPts val="0"/>
              </a:spcBef>
            </a:pPr>
            <a:endParaRPr lang="en-US" sz="1200" b="1" dirty="0">
              <a:latin typeface="Consolas"/>
              <a:cs typeface="Consolas"/>
            </a:endParaRPr>
          </a:p>
          <a:p>
            <a:pPr algn="l">
              <a:spcBef>
                <a:spcPts val="0"/>
              </a:spcBef>
            </a:pPr>
            <a:r>
              <a:rPr lang="en-US" sz="1200" b="1" dirty="0" err="1">
                <a:latin typeface="Consolas"/>
                <a:cs typeface="Consolas"/>
              </a:rPr>
              <a:t>app.use</a:t>
            </a:r>
            <a:r>
              <a:rPr lang="en-US" sz="1200" b="1" dirty="0">
                <a:latin typeface="Consolas"/>
                <a:cs typeface="Consolas"/>
              </a:rPr>
              <a:t>(</a:t>
            </a:r>
            <a:r>
              <a:rPr lang="en-US" sz="1200" b="1" dirty="0" err="1">
                <a:latin typeface="Consolas"/>
                <a:cs typeface="Consolas"/>
              </a:rPr>
              <a:t>bodyParser.urlencoded</a:t>
            </a:r>
            <a:r>
              <a:rPr lang="en-US" sz="1200" b="1" dirty="0">
                <a:latin typeface="Consolas"/>
                <a:cs typeface="Consolas"/>
              </a:rPr>
              <a:t>({ extended: true }));</a:t>
            </a:r>
          </a:p>
          <a:p>
            <a:pPr algn="l">
              <a:spcBef>
                <a:spcPts val="0"/>
              </a:spcBef>
            </a:pPr>
            <a:r>
              <a:rPr lang="en-US" sz="1200" b="1" dirty="0" err="1">
                <a:latin typeface="Consolas"/>
                <a:cs typeface="Consolas"/>
              </a:rPr>
              <a:t>app.use</a:t>
            </a:r>
            <a:r>
              <a:rPr lang="en-US" sz="1200" b="1" dirty="0">
                <a:latin typeface="Consolas"/>
                <a:cs typeface="Consolas"/>
              </a:rPr>
              <a:t>(</a:t>
            </a:r>
            <a:r>
              <a:rPr lang="en-US" sz="1200" b="1" dirty="0" err="1">
                <a:latin typeface="Consolas"/>
                <a:cs typeface="Consolas"/>
              </a:rPr>
              <a:t>serveStatic</a:t>
            </a:r>
            <a:r>
              <a:rPr lang="en-US" sz="1200" b="1" dirty="0">
                <a:latin typeface="Consolas"/>
                <a:cs typeface="Consolas"/>
              </a:rPr>
              <a:t>(__</a:t>
            </a:r>
            <a:r>
              <a:rPr lang="en-US" sz="1200" b="1" dirty="0" err="1">
                <a:latin typeface="Consolas"/>
                <a:cs typeface="Consolas"/>
              </a:rPr>
              <a:t>dirname</a:t>
            </a:r>
            <a:r>
              <a:rPr lang="en-US" sz="1200" b="1" dirty="0">
                <a:latin typeface="Consolas"/>
                <a:cs typeface="Consolas"/>
              </a:rPr>
              <a:t> + "/public",{maxAge:1}));</a:t>
            </a:r>
            <a:endParaRPr lang="en-US" sz="1200" b="1" dirty="0" smtClean="0">
              <a:latin typeface="Consolas"/>
              <a:cs typeface="Consolas"/>
            </a:endParaRPr>
          </a:p>
          <a:p>
            <a:pPr algn="l">
              <a:spcBef>
                <a:spcPts val="0"/>
              </a:spcBef>
            </a:pPr>
            <a:endParaRPr lang="en-US" sz="1200" b="1" dirty="0" smtClean="0">
              <a:latin typeface="Consolas"/>
              <a:cs typeface="Consolas"/>
            </a:endParaRPr>
          </a:p>
          <a:p>
            <a:pPr algn="l">
              <a:spcBef>
                <a:spcPts val="0"/>
              </a:spcBef>
            </a:pPr>
            <a:r>
              <a:rPr lang="en-US" sz="1200" b="1" dirty="0" err="1" smtClean="0">
                <a:latin typeface="Consolas"/>
                <a:cs typeface="Consolas"/>
              </a:rPr>
              <a:t>var</a:t>
            </a:r>
            <a:r>
              <a:rPr lang="en-US" sz="1200" b="1" dirty="0" smtClean="0">
                <a:latin typeface="Consolas"/>
                <a:cs typeface="Consolas"/>
              </a:rPr>
              <a:t> terms = ["Aardvark", "</a:t>
            </a:r>
            <a:r>
              <a:rPr lang="en-US" sz="1200" b="1" dirty="0" err="1" smtClean="0">
                <a:latin typeface="Consolas"/>
                <a:cs typeface="Consolas"/>
              </a:rPr>
              <a:t>Adelie</a:t>
            </a:r>
            <a:r>
              <a:rPr lang="en-US" sz="1200" b="1" dirty="0" smtClean="0">
                <a:latin typeface="Consolas"/>
                <a:cs typeface="Consolas"/>
              </a:rPr>
              <a:t> penguin", "Alligator", "Alpaca", "Anaconda",</a:t>
            </a:r>
          </a:p>
          <a:p>
            <a:pPr algn="l">
              <a:spcBef>
                <a:spcPts val="0"/>
              </a:spcBef>
            </a:pPr>
            <a:r>
              <a:rPr lang="en-US" sz="1200" b="1" dirty="0" smtClean="0">
                <a:latin typeface="Consolas"/>
                <a:cs typeface="Consolas"/>
              </a:rPr>
              <a:t>  "Ant", "Anteater", "Antelope", "Ape", "Arctic seal", "Armadillo",</a:t>
            </a:r>
          </a:p>
          <a:p>
            <a:pPr algn="l">
              <a:spcBef>
                <a:spcPts val="0"/>
              </a:spcBef>
            </a:pPr>
            <a:r>
              <a:rPr lang="en-US" sz="1200" b="1" dirty="0" smtClean="0">
                <a:latin typeface="Consolas"/>
                <a:cs typeface="Consolas"/>
              </a:rPr>
              <a:t>  "Ass", "Axolotl" ];</a:t>
            </a:r>
          </a:p>
          <a:p>
            <a:pPr algn="l">
              <a:spcBef>
                <a:spcPts val="0"/>
              </a:spcBef>
            </a:pPr>
            <a:r>
              <a:rPr lang="en-US" sz="1200" b="1" dirty="0" smtClean="0">
                <a:latin typeface="Consolas"/>
                <a:cs typeface="Consolas"/>
              </a:rPr>
              <a:t> </a:t>
            </a:r>
          </a:p>
          <a:p>
            <a:pPr algn="l">
              <a:spcBef>
                <a:spcPts val="0"/>
              </a:spcBef>
            </a:pPr>
            <a:r>
              <a:rPr lang="en-US" sz="1200" b="1" dirty="0" err="1" smtClean="0">
                <a:latin typeface="Consolas"/>
                <a:cs typeface="Consolas"/>
              </a:rPr>
              <a:t>app.get</a:t>
            </a:r>
            <a:r>
              <a:rPr lang="en-US" sz="1200" b="1" dirty="0" smtClean="0">
                <a:latin typeface="Consolas"/>
                <a:cs typeface="Consolas"/>
              </a:rPr>
              <a:t>('/suggest/:term', function(</a:t>
            </a:r>
            <a:r>
              <a:rPr lang="en-US" sz="1200" b="1" dirty="0" err="1" smtClean="0">
                <a:latin typeface="Consolas"/>
                <a:cs typeface="Consolas"/>
              </a:rPr>
              <a:t>req</a:t>
            </a:r>
            <a:r>
              <a:rPr lang="en-US" sz="1200" b="1" dirty="0" smtClean="0">
                <a:latin typeface="Consolas"/>
                <a:cs typeface="Consolas"/>
              </a:rPr>
              <a:t>, res) {</a:t>
            </a:r>
          </a:p>
          <a:p>
            <a:pPr algn="l">
              <a:spcBef>
                <a:spcPts val="0"/>
              </a:spcBef>
            </a:pPr>
            <a:r>
              <a:rPr lang="en-US" sz="1200" b="1" dirty="0" smtClean="0">
                <a:latin typeface="Consolas"/>
                <a:cs typeface="Consolas"/>
              </a:rPr>
              <a:t>  </a:t>
            </a:r>
            <a:r>
              <a:rPr lang="en-US" sz="1200" b="1" dirty="0" err="1" smtClean="0">
                <a:latin typeface="Consolas"/>
                <a:cs typeface="Consolas"/>
              </a:rPr>
              <a:t>console.log</a:t>
            </a:r>
            <a:r>
              <a:rPr lang="en-US" sz="1200" b="1" dirty="0" smtClean="0">
                <a:latin typeface="Consolas"/>
                <a:cs typeface="Consolas"/>
              </a:rPr>
              <a:t>('requested term: ' + </a:t>
            </a:r>
            <a:r>
              <a:rPr lang="en-US" sz="1200" b="1" dirty="0" err="1" smtClean="0">
                <a:latin typeface="Consolas"/>
                <a:cs typeface="Consolas"/>
              </a:rPr>
              <a:t>req.params.term</a:t>
            </a:r>
            <a:r>
              <a:rPr lang="en-US" sz="1200" b="1" dirty="0" smtClean="0">
                <a:latin typeface="Consolas"/>
                <a:cs typeface="Consolas"/>
              </a:rPr>
              <a:t>);</a:t>
            </a:r>
          </a:p>
          <a:p>
            <a:pPr algn="l">
              <a:spcBef>
                <a:spcPts val="0"/>
              </a:spcBef>
            </a:pPr>
            <a:r>
              <a:rPr lang="en-US" sz="1200" b="1" dirty="0" smtClean="0">
                <a:latin typeface="Consolas"/>
                <a:cs typeface="Consolas"/>
              </a:rPr>
              <a:t>  </a:t>
            </a:r>
            <a:r>
              <a:rPr lang="en-US" sz="1200" b="1" dirty="0" err="1" smtClean="0">
                <a:latin typeface="Consolas"/>
                <a:cs typeface="Consolas"/>
              </a:rPr>
              <a:t>var</a:t>
            </a:r>
            <a:r>
              <a:rPr lang="en-US" sz="1200" b="1" dirty="0" smtClean="0">
                <a:latin typeface="Consolas"/>
                <a:cs typeface="Consolas"/>
              </a:rPr>
              <a:t> response = [];</a:t>
            </a:r>
          </a:p>
          <a:p>
            <a:pPr algn="l">
              <a:spcBef>
                <a:spcPts val="0"/>
              </a:spcBef>
            </a:pPr>
            <a:r>
              <a:rPr lang="en-US" sz="1200" b="1" dirty="0" smtClean="0">
                <a:latin typeface="Consolas"/>
                <a:cs typeface="Consolas"/>
              </a:rPr>
              <a:t>  </a:t>
            </a:r>
            <a:r>
              <a:rPr lang="en-US" sz="1200" b="1" dirty="0" err="1" smtClean="0">
                <a:latin typeface="Consolas"/>
                <a:cs typeface="Consolas"/>
              </a:rPr>
              <a:t>terms.forEach</a:t>
            </a:r>
            <a:r>
              <a:rPr lang="en-US" sz="1200" b="1" dirty="0" smtClean="0">
                <a:latin typeface="Consolas"/>
                <a:cs typeface="Consolas"/>
              </a:rPr>
              <a:t>(function(t) {</a:t>
            </a:r>
          </a:p>
          <a:p>
            <a:pPr algn="l">
              <a:spcBef>
                <a:spcPts val="0"/>
              </a:spcBef>
            </a:pPr>
            <a:r>
              <a:rPr lang="en-US" sz="1200" b="1" dirty="0" smtClean="0">
                <a:latin typeface="Consolas"/>
                <a:cs typeface="Consolas"/>
              </a:rPr>
              <a:t>    if (</a:t>
            </a:r>
            <a:r>
              <a:rPr lang="en-US" sz="1200" b="1" dirty="0" err="1" smtClean="0">
                <a:latin typeface="Consolas"/>
                <a:cs typeface="Consolas"/>
              </a:rPr>
              <a:t>t.substring</a:t>
            </a:r>
            <a:r>
              <a:rPr lang="en-US" sz="1200" b="1" dirty="0" smtClean="0">
                <a:latin typeface="Consolas"/>
                <a:cs typeface="Consolas"/>
              </a:rPr>
              <a:t>(0, </a:t>
            </a:r>
            <a:r>
              <a:rPr lang="en-US" sz="1200" b="1" dirty="0" err="1" smtClean="0">
                <a:latin typeface="Consolas"/>
                <a:cs typeface="Consolas"/>
              </a:rPr>
              <a:t>req.params.term.length</a:t>
            </a:r>
            <a:r>
              <a:rPr lang="en-US" sz="1200" b="1" dirty="0" smtClean="0">
                <a:latin typeface="Consolas"/>
                <a:cs typeface="Consolas"/>
              </a:rPr>
              <a:t>) == </a:t>
            </a:r>
            <a:r>
              <a:rPr lang="en-US" sz="1200" b="1" dirty="0" err="1" smtClean="0">
                <a:latin typeface="Consolas"/>
                <a:cs typeface="Consolas"/>
              </a:rPr>
              <a:t>req.params.term</a:t>
            </a:r>
            <a:r>
              <a:rPr lang="en-US" sz="1200" b="1" dirty="0" smtClean="0">
                <a:latin typeface="Consolas"/>
                <a:cs typeface="Consolas"/>
              </a:rPr>
              <a:t>) </a:t>
            </a:r>
          </a:p>
          <a:p>
            <a:pPr algn="l">
              <a:spcBef>
                <a:spcPts val="0"/>
              </a:spcBef>
            </a:pPr>
            <a:r>
              <a:rPr lang="en-US" sz="1200" b="1" dirty="0" smtClean="0">
                <a:latin typeface="Consolas"/>
                <a:cs typeface="Consolas"/>
              </a:rPr>
              <a:t>      </a:t>
            </a:r>
            <a:r>
              <a:rPr lang="en-US" sz="1200" b="1" dirty="0" err="1" smtClean="0">
                <a:latin typeface="Consolas"/>
                <a:cs typeface="Consolas"/>
              </a:rPr>
              <a:t>response.push</a:t>
            </a:r>
            <a:r>
              <a:rPr lang="en-US" sz="1200" b="1" dirty="0" smtClean="0">
                <a:latin typeface="Consolas"/>
                <a:cs typeface="Consolas"/>
              </a:rPr>
              <a:t>(t);</a:t>
            </a:r>
          </a:p>
          <a:p>
            <a:pPr algn="l">
              <a:spcBef>
                <a:spcPts val="0"/>
              </a:spcBef>
            </a:pPr>
            <a:r>
              <a:rPr lang="en-US" sz="1200" b="1" dirty="0" smtClean="0">
                <a:latin typeface="Consolas"/>
                <a:cs typeface="Consolas"/>
              </a:rPr>
              <a:t>  });</a:t>
            </a:r>
          </a:p>
          <a:p>
            <a:pPr algn="l">
              <a:spcBef>
                <a:spcPts val="0"/>
              </a:spcBef>
            </a:pPr>
            <a:r>
              <a:rPr lang="en-US" sz="1200" b="1" dirty="0" smtClean="0">
                <a:latin typeface="Consolas"/>
                <a:cs typeface="Consolas"/>
              </a:rPr>
              <a:t>  </a:t>
            </a:r>
            <a:r>
              <a:rPr lang="en-US" sz="1200" b="1" dirty="0" err="1" smtClean="0">
                <a:latin typeface="Consolas"/>
                <a:cs typeface="Consolas"/>
              </a:rPr>
              <a:t>res.send</a:t>
            </a:r>
            <a:r>
              <a:rPr lang="en-US" sz="1200" b="1" dirty="0" smtClean="0">
                <a:latin typeface="Consolas"/>
                <a:cs typeface="Consolas"/>
              </a:rPr>
              <a:t>(</a:t>
            </a:r>
            <a:r>
              <a:rPr lang="en-US" sz="1200" b="1" dirty="0" err="1" smtClean="0">
                <a:latin typeface="Consolas"/>
                <a:cs typeface="Consolas"/>
              </a:rPr>
              <a:t>JSON.stringify</a:t>
            </a:r>
            <a:r>
              <a:rPr lang="en-US" sz="1200" b="1" dirty="0" smtClean="0">
                <a:latin typeface="Consolas"/>
                <a:cs typeface="Consolas"/>
              </a:rPr>
              <a:t>(response));</a:t>
            </a:r>
          </a:p>
          <a:p>
            <a:pPr algn="l">
              <a:spcBef>
                <a:spcPts val="0"/>
              </a:spcBef>
            </a:pPr>
            <a:r>
              <a:rPr lang="en-US" sz="1200" b="1" dirty="0" smtClean="0">
                <a:latin typeface="Consolas"/>
                <a:cs typeface="Consolas"/>
              </a:rPr>
              <a:t>});</a:t>
            </a:r>
          </a:p>
          <a:p>
            <a:pPr algn="l">
              <a:spcBef>
                <a:spcPts val="0"/>
              </a:spcBef>
            </a:pPr>
            <a:r>
              <a:rPr lang="en-US" sz="1200" b="1" dirty="0" smtClean="0">
                <a:latin typeface="Consolas"/>
                <a:cs typeface="Consolas"/>
              </a:rPr>
              <a:t>  </a:t>
            </a:r>
          </a:p>
          <a:p>
            <a:pPr algn="l">
              <a:spcBef>
                <a:spcPts val="0"/>
              </a:spcBef>
            </a:pPr>
            <a:r>
              <a:rPr lang="en-US" sz="1200" b="1" dirty="0" err="1" smtClean="0">
                <a:latin typeface="Consolas"/>
                <a:cs typeface="Consolas"/>
              </a:rPr>
              <a:t>app.listen</a:t>
            </a:r>
            <a:r>
              <a:rPr lang="en-US" sz="1200" b="1" dirty="0" smtClean="0">
                <a:latin typeface="Consolas"/>
                <a:cs typeface="Consolas"/>
              </a:rPr>
              <a:t>(8080);</a:t>
            </a:r>
          </a:p>
          <a:p>
            <a:pPr algn="l">
              <a:spcBef>
                <a:spcPts val="0"/>
              </a:spcBef>
            </a:pPr>
            <a:r>
              <a:rPr lang="en-US" sz="1200" b="1" dirty="0" err="1" smtClean="0">
                <a:latin typeface="Consolas"/>
                <a:cs typeface="Consolas"/>
              </a:rPr>
              <a:t>console.log</a:t>
            </a:r>
            <a:r>
              <a:rPr lang="en-US" sz="1200" b="1" dirty="0" smtClean="0">
                <a:latin typeface="Consolas"/>
                <a:cs typeface="Consolas"/>
              </a:rPr>
              <a:t>('Server running on port 8080');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1792058" y="4682530"/>
            <a:ext cx="1306286" cy="251208"/>
          </a:xfrm>
          <a:prstGeom prst="rect">
            <a:avLst/>
          </a:prstGeom>
          <a:solidFill>
            <a:srgbClr val="FFFF00">
              <a:alpha val="38000"/>
            </a:srgb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2475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AJAX with jQuery/JSON: Client side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3F590D-1EE3-4679-BAB2-47D8C4772F51}" type="slidenum">
              <a:rPr lang="en-GB" smtClean="0"/>
              <a:pPr/>
              <a:t>43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Université catholique de Louvain</a:t>
            </a:r>
            <a:endParaRPr lang="en-GB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21675" y="1356527"/>
            <a:ext cx="8031407" cy="489364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>
              <a:spcBef>
                <a:spcPts val="0"/>
              </a:spcBef>
            </a:pPr>
            <a:r>
              <a:rPr lang="en-US" sz="1200" b="1" dirty="0" smtClean="0">
                <a:latin typeface="Consolas"/>
                <a:cs typeface="Consolas"/>
              </a:rPr>
              <a:t>&lt;html&gt;</a:t>
            </a:r>
          </a:p>
          <a:p>
            <a:pPr algn="l">
              <a:spcBef>
                <a:spcPts val="0"/>
              </a:spcBef>
            </a:pPr>
            <a:r>
              <a:rPr lang="en-US" sz="1200" b="1" dirty="0" smtClean="0">
                <a:latin typeface="Consolas"/>
                <a:cs typeface="Consolas"/>
              </a:rPr>
              <a:t>  &lt;head&gt;&lt;title&gt;Test&lt;/title&gt;&lt;/head&gt;</a:t>
            </a:r>
          </a:p>
          <a:p>
            <a:pPr algn="l">
              <a:spcBef>
                <a:spcPts val="0"/>
              </a:spcBef>
            </a:pPr>
            <a:r>
              <a:rPr lang="en-US" sz="1200" b="1" dirty="0" smtClean="0">
                <a:latin typeface="Consolas"/>
                <a:cs typeface="Consolas"/>
              </a:rPr>
              <a:t>  &lt;script </a:t>
            </a:r>
            <a:r>
              <a:rPr lang="en-US" sz="1200" b="1" dirty="0" err="1" smtClean="0">
                <a:latin typeface="Consolas"/>
                <a:cs typeface="Consolas"/>
              </a:rPr>
              <a:t>src</a:t>
            </a:r>
            <a:r>
              <a:rPr lang="en-US" sz="1200" b="1" dirty="0" smtClean="0">
                <a:latin typeface="Consolas"/>
                <a:cs typeface="Consolas"/>
              </a:rPr>
              <a:t>="//</a:t>
            </a:r>
            <a:r>
              <a:rPr lang="en-US" sz="1200" b="1" dirty="0" err="1" smtClean="0">
                <a:latin typeface="Consolas"/>
                <a:cs typeface="Consolas"/>
              </a:rPr>
              <a:t>ajax.googleapis.com</a:t>
            </a:r>
            <a:r>
              <a:rPr lang="en-US" sz="1200" b="1" dirty="0" smtClean="0">
                <a:latin typeface="Consolas"/>
                <a:cs typeface="Consolas"/>
              </a:rPr>
              <a:t>/</a:t>
            </a:r>
            <a:r>
              <a:rPr lang="en-US" sz="1200" b="1" dirty="0" err="1" smtClean="0">
                <a:latin typeface="Consolas"/>
                <a:cs typeface="Consolas"/>
              </a:rPr>
              <a:t>ajax</a:t>
            </a:r>
            <a:r>
              <a:rPr lang="en-US" sz="1200" b="1" dirty="0" smtClean="0">
                <a:latin typeface="Consolas"/>
                <a:cs typeface="Consolas"/>
              </a:rPr>
              <a:t>/libs/</a:t>
            </a:r>
            <a:r>
              <a:rPr lang="en-US" sz="1200" b="1" dirty="0" err="1" smtClean="0">
                <a:latin typeface="Consolas"/>
                <a:cs typeface="Consolas"/>
              </a:rPr>
              <a:t>jquery</a:t>
            </a:r>
            <a:r>
              <a:rPr lang="en-US" sz="1200" b="1" dirty="0" smtClean="0">
                <a:latin typeface="Consolas"/>
                <a:cs typeface="Consolas"/>
              </a:rPr>
              <a:t>/</a:t>
            </a:r>
            <a:r>
              <a:rPr lang="en-US" sz="1200" b="1" dirty="0" smtClean="0">
                <a:latin typeface="Consolas"/>
                <a:cs typeface="Consolas"/>
              </a:rPr>
              <a:t>1.11.1</a:t>
            </a:r>
            <a:r>
              <a:rPr lang="en-US" sz="1200" b="1" dirty="0" smtClean="0">
                <a:latin typeface="Consolas"/>
                <a:cs typeface="Consolas"/>
              </a:rPr>
              <a:t>/</a:t>
            </a:r>
            <a:r>
              <a:rPr lang="en-US" sz="1200" b="1" dirty="0" err="1" smtClean="0">
                <a:latin typeface="Consolas"/>
                <a:cs typeface="Consolas"/>
              </a:rPr>
              <a:t>jquery.min.js</a:t>
            </a:r>
            <a:r>
              <a:rPr lang="en-US" sz="1200" b="1" dirty="0" smtClean="0">
                <a:latin typeface="Consolas"/>
                <a:cs typeface="Consolas"/>
              </a:rPr>
              <a:t>"&gt;&lt;/script&gt;</a:t>
            </a:r>
          </a:p>
          <a:p>
            <a:pPr algn="l">
              <a:spcBef>
                <a:spcPts val="0"/>
              </a:spcBef>
            </a:pPr>
            <a:r>
              <a:rPr lang="en-US" sz="1200" b="1" dirty="0" smtClean="0">
                <a:latin typeface="Consolas"/>
                <a:cs typeface="Consolas"/>
              </a:rPr>
              <a:t>  &lt;script type="text/</a:t>
            </a:r>
            <a:r>
              <a:rPr lang="en-US" sz="1200" b="1" dirty="0" err="1" smtClean="0">
                <a:latin typeface="Consolas"/>
                <a:cs typeface="Consolas"/>
              </a:rPr>
              <a:t>javascript</a:t>
            </a:r>
            <a:r>
              <a:rPr lang="en-US" sz="1200" b="1" dirty="0" smtClean="0">
                <a:latin typeface="Consolas"/>
                <a:cs typeface="Consolas"/>
              </a:rPr>
              <a:t>"&gt;</a:t>
            </a:r>
          </a:p>
          <a:p>
            <a:pPr algn="l">
              <a:spcBef>
                <a:spcPts val="0"/>
              </a:spcBef>
            </a:pPr>
            <a:r>
              <a:rPr lang="en-US" sz="1200" b="1" dirty="0" smtClean="0">
                <a:latin typeface="Consolas"/>
                <a:cs typeface="Consolas"/>
              </a:rPr>
              <a:t>  &lt;!-- </a:t>
            </a:r>
          </a:p>
          <a:p>
            <a:pPr algn="l">
              <a:spcBef>
                <a:spcPts val="0"/>
              </a:spcBef>
            </a:pPr>
            <a:r>
              <a:rPr lang="en-US" sz="1200" b="1" dirty="0" smtClean="0">
                <a:latin typeface="Consolas"/>
                <a:cs typeface="Consolas"/>
              </a:rPr>
              <a:t>    function </a:t>
            </a:r>
            <a:r>
              <a:rPr lang="en-US" sz="1200" b="1" dirty="0" err="1" smtClean="0">
                <a:latin typeface="Consolas"/>
                <a:cs typeface="Consolas"/>
              </a:rPr>
              <a:t>updateSugg</a:t>
            </a:r>
            <a:r>
              <a:rPr lang="en-US" sz="1200" b="1" dirty="0" smtClean="0">
                <a:latin typeface="Consolas"/>
                <a:cs typeface="Consolas"/>
              </a:rPr>
              <a:t>() {</a:t>
            </a:r>
          </a:p>
          <a:p>
            <a:pPr algn="l">
              <a:spcBef>
                <a:spcPts val="0"/>
              </a:spcBef>
            </a:pPr>
            <a:r>
              <a:rPr lang="en-US" sz="1200" b="1" dirty="0" smtClean="0">
                <a:latin typeface="Consolas"/>
                <a:cs typeface="Consolas"/>
              </a:rPr>
              <a:t>      </a:t>
            </a:r>
            <a:r>
              <a:rPr lang="en-US" sz="1200" b="1" dirty="0" err="1" smtClean="0">
                <a:latin typeface="Consolas"/>
                <a:cs typeface="Consolas"/>
              </a:rPr>
              <a:t>var</a:t>
            </a:r>
            <a:r>
              <a:rPr lang="en-US" sz="1200" b="1" dirty="0" smtClean="0">
                <a:latin typeface="Consolas"/>
                <a:cs typeface="Consolas"/>
              </a:rPr>
              <a:t> term = </a:t>
            </a:r>
            <a:r>
              <a:rPr lang="en-US" sz="1200" b="1" dirty="0" err="1" smtClean="0">
                <a:latin typeface="Consolas"/>
                <a:cs typeface="Consolas"/>
              </a:rPr>
              <a:t>document.getElementById</a:t>
            </a:r>
            <a:r>
              <a:rPr lang="en-US" sz="1200" b="1" dirty="0" smtClean="0">
                <a:latin typeface="Consolas"/>
                <a:cs typeface="Consolas"/>
              </a:rPr>
              <a:t>('</a:t>
            </a:r>
            <a:r>
              <a:rPr lang="en-US" sz="1200" b="1" dirty="0" err="1" smtClean="0">
                <a:latin typeface="Consolas"/>
                <a:cs typeface="Consolas"/>
              </a:rPr>
              <a:t>abc</a:t>
            </a:r>
            <a:r>
              <a:rPr lang="en-US" sz="1200" b="1" dirty="0" smtClean="0">
                <a:latin typeface="Consolas"/>
                <a:cs typeface="Consolas"/>
              </a:rPr>
              <a:t>').value;</a:t>
            </a:r>
          </a:p>
          <a:p>
            <a:pPr algn="l">
              <a:spcBef>
                <a:spcPts val="0"/>
              </a:spcBef>
            </a:pPr>
            <a:r>
              <a:rPr lang="en-US" sz="1200" b="1" dirty="0" smtClean="0">
                <a:latin typeface="Consolas"/>
                <a:cs typeface="Consolas"/>
              </a:rPr>
              <a:t>      $.</a:t>
            </a:r>
            <a:r>
              <a:rPr lang="en-US" sz="1200" b="1" dirty="0" err="1" smtClean="0">
                <a:latin typeface="Consolas"/>
                <a:cs typeface="Consolas"/>
              </a:rPr>
              <a:t>getJSON</a:t>
            </a:r>
            <a:r>
              <a:rPr lang="en-US" sz="1200" b="1" dirty="0" smtClean="0">
                <a:latin typeface="Consolas"/>
                <a:cs typeface="Consolas"/>
              </a:rPr>
              <a:t>('http://localhost:8080/suggest/'+escape(term), function(elements) {</a:t>
            </a:r>
          </a:p>
          <a:p>
            <a:pPr algn="l">
              <a:spcBef>
                <a:spcPts val="0"/>
              </a:spcBef>
            </a:pPr>
            <a:r>
              <a:rPr lang="en-US" sz="1200" b="1" dirty="0" smtClean="0">
                <a:latin typeface="Consolas"/>
                <a:cs typeface="Consolas"/>
              </a:rPr>
              <a:t>        </a:t>
            </a:r>
            <a:r>
              <a:rPr lang="en-US" sz="1200" b="1" dirty="0" err="1" smtClean="0">
                <a:latin typeface="Consolas"/>
                <a:cs typeface="Consolas"/>
              </a:rPr>
              <a:t>var</a:t>
            </a:r>
            <a:r>
              <a:rPr lang="en-US" sz="1200" b="1" dirty="0" smtClean="0">
                <a:latin typeface="Consolas"/>
                <a:cs typeface="Consolas"/>
              </a:rPr>
              <a:t> </a:t>
            </a:r>
            <a:r>
              <a:rPr lang="en-US" sz="1200" b="1" dirty="0" err="1" smtClean="0">
                <a:latin typeface="Consolas"/>
                <a:cs typeface="Consolas"/>
              </a:rPr>
              <a:t>htmlOut</a:t>
            </a:r>
            <a:r>
              <a:rPr lang="en-US" sz="1200" b="1" dirty="0" smtClean="0">
                <a:latin typeface="Consolas"/>
                <a:cs typeface="Consolas"/>
              </a:rPr>
              <a:t> = (</a:t>
            </a:r>
            <a:r>
              <a:rPr lang="en-US" sz="1200" b="1" dirty="0" err="1" smtClean="0">
                <a:latin typeface="Consolas"/>
                <a:cs typeface="Consolas"/>
              </a:rPr>
              <a:t>elements.length</a:t>
            </a:r>
            <a:r>
              <a:rPr lang="en-US" sz="1200" b="1" dirty="0" smtClean="0">
                <a:latin typeface="Consolas"/>
                <a:cs typeface="Consolas"/>
              </a:rPr>
              <a:t>)+ " suggestion(s):&lt;p&gt;&lt;table border=\"1\"&gt;\n";</a:t>
            </a:r>
          </a:p>
          <a:p>
            <a:pPr algn="l">
              <a:spcBef>
                <a:spcPts val="0"/>
              </a:spcBef>
            </a:pPr>
            <a:r>
              <a:rPr lang="en-US" sz="1200" b="1" dirty="0" smtClean="0">
                <a:latin typeface="Consolas"/>
                <a:cs typeface="Consolas"/>
              </a:rPr>
              <a:t>        for (</a:t>
            </a:r>
            <a:r>
              <a:rPr lang="en-US" sz="1200" b="1" dirty="0" err="1" smtClean="0">
                <a:latin typeface="Consolas"/>
                <a:cs typeface="Consolas"/>
              </a:rPr>
              <a:t>var</a:t>
            </a:r>
            <a:r>
              <a:rPr lang="en-US" sz="1200" b="1" dirty="0" smtClean="0">
                <a:latin typeface="Consolas"/>
                <a:cs typeface="Consolas"/>
              </a:rPr>
              <a:t> </a:t>
            </a:r>
            <a:r>
              <a:rPr lang="en-US" sz="1200" b="1" dirty="0" err="1" smtClean="0">
                <a:latin typeface="Consolas"/>
                <a:cs typeface="Consolas"/>
              </a:rPr>
              <a:t>i</a:t>
            </a:r>
            <a:r>
              <a:rPr lang="en-US" sz="1200" b="1" dirty="0" smtClean="0">
                <a:latin typeface="Consolas"/>
                <a:cs typeface="Consolas"/>
              </a:rPr>
              <a:t>=0; </a:t>
            </a:r>
            <a:r>
              <a:rPr lang="en-US" sz="1200" b="1" dirty="0" err="1" smtClean="0">
                <a:latin typeface="Consolas"/>
                <a:cs typeface="Consolas"/>
              </a:rPr>
              <a:t>i</a:t>
            </a:r>
            <a:r>
              <a:rPr lang="en-US" sz="1200" b="1" dirty="0" smtClean="0">
                <a:latin typeface="Consolas"/>
                <a:cs typeface="Consolas"/>
              </a:rPr>
              <a:t>&lt;</a:t>
            </a:r>
            <a:r>
              <a:rPr lang="en-US" sz="1200" b="1" dirty="0" err="1" smtClean="0">
                <a:latin typeface="Consolas"/>
                <a:cs typeface="Consolas"/>
              </a:rPr>
              <a:t>elements.length</a:t>
            </a:r>
            <a:r>
              <a:rPr lang="en-US" sz="1200" b="1" dirty="0" smtClean="0">
                <a:latin typeface="Consolas"/>
                <a:cs typeface="Consolas"/>
              </a:rPr>
              <a:t>; </a:t>
            </a:r>
            <a:r>
              <a:rPr lang="en-US" sz="1200" b="1" dirty="0" err="1" smtClean="0">
                <a:latin typeface="Consolas"/>
                <a:cs typeface="Consolas"/>
              </a:rPr>
              <a:t>i</a:t>
            </a:r>
            <a:r>
              <a:rPr lang="en-US" sz="1200" b="1" dirty="0" smtClean="0">
                <a:latin typeface="Consolas"/>
                <a:cs typeface="Consolas"/>
              </a:rPr>
              <a:t>++)</a:t>
            </a:r>
          </a:p>
          <a:p>
            <a:pPr algn="l">
              <a:spcBef>
                <a:spcPts val="0"/>
              </a:spcBef>
            </a:pPr>
            <a:r>
              <a:rPr lang="en-US" sz="1200" b="1" dirty="0" smtClean="0">
                <a:latin typeface="Consolas"/>
                <a:cs typeface="Consolas"/>
              </a:rPr>
              <a:t>          </a:t>
            </a:r>
            <a:r>
              <a:rPr lang="en-US" sz="1200" b="1" dirty="0" err="1" smtClean="0">
                <a:latin typeface="Consolas"/>
                <a:cs typeface="Consolas"/>
              </a:rPr>
              <a:t>htmlOut</a:t>
            </a:r>
            <a:r>
              <a:rPr lang="en-US" sz="1200" b="1" dirty="0" smtClean="0">
                <a:latin typeface="Consolas"/>
                <a:cs typeface="Consolas"/>
              </a:rPr>
              <a:t> += "&lt;</a:t>
            </a:r>
            <a:r>
              <a:rPr lang="en-US" sz="1200" b="1" dirty="0" err="1" smtClean="0">
                <a:latin typeface="Consolas"/>
                <a:cs typeface="Consolas"/>
              </a:rPr>
              <a:t>tr</a:t>
            </a:r>
            <a:r>
              <a:rPr lang="en-US" sz="1200" b="1" dirty="0" smtClean="0">
                <a:latin typeface="Consolas"/>
                <a:cs typeface="Consolas"/>
              </a:rPr>
              <a:t>&gt;&lt;td&gt;#"+(1+i)+"&lt;/td&gt;&lt;td&gt;"+elements[</a:t>
            </a:r>
            <a:r>
              <a:rPr lang="en-US" sz="1200" b="1" dirty="0" err="1" smtClean="0">
                <a:latin typeface="Consolas"/>
                <a:cs typeface="Consolas"/>
              </a:rPr>
              <a:t>i</a:t>
            </a:r>
            <a:r>
              <a:rPr lang="en-US" sz="1200" b="1" dirty="0" smtClean="0">
                <a:latin typeface="Consolas"/>
                <a:cs typeface="Consolas"/>
              </a:rPr>
              <a:t>]+"&lt;/td&gt;&lt;/</a:t>
            </a:r>
            <a:r>
              <a:rPr lang="en-US" sz="1200" b="1" dirty="0" err="1" smtClean="0">
                <a:latin typeface="Consolas"/>
                <a:cs typeface="Consolas"/>
              </a:rPr>
              <a:t>tr</a:t>
            </a:r>
            <a:r>
              <a:rPr lang="en-US" sz="1200" b="1" dirty="0" smtClean="0">
                <a:latin typeface="Consolas"/>
                <a:cs typeface="Consolas"/>
              </a:rPr>
              <a:t>&gt;\n";</a:t>
            </a:r>
          </a:p>
          <a:p>
            <a:pPr algn="l">
              <a:spcBef>
                <a:spcPts val="0"/>
              </a:spcBef>
            </a:pPr>
            <a:r>
              <a:rPr lang="en-US" sz="1200" b="1" dirty="0" smtClean="0">
                <a:latin typeface="Consolas"/>
                <a:cs typeface="Consolas"/>
              </a:rPr>
              <a:t>        </a:t>
            </a:r>
            <a:r>
              <a:rPr lang="en-US" sz="1200" b="1" dirty="0" err="1" smtClean="0">
                <a:latin typeface="Consolas"/>
                <a:cs typeface="Consolas"/>
              </a:rPr>
              <a:t>htmlOut</a:t>
            </a:r>
            <a:r>
              <a:rPr lang="en-US" sz="1200" b="1" dirty="0" smtClean="0">
                <a:latin typeface="Consolas"/>
                <a:cs typeface="Consolas"/>
              </a:rPr>
              <a:t> += "&lt;/table&gt;\n";</a:t>
            </a:r>
          </a:p>
          <a:p>
            <a:pPr algn="l">
              <a:spcBef>
                <a:spcPts val="0"/>
              </a:spcBef>
            </a:pPr>
            <a:r>
              <a:rPr lang="en-US" sz="1200" b="1" dirty="0" smtClean="0">
                <a:latin typeface="Consolas"/>
                <a:cs typeface="Consolas"/>
              </a:rPr>
              <a:t>        $("#xyz").html(</a:t>
            </a:r>
            <a:r>
              <a:rPr lang="en-US" sz="1200" b="1" dirty="0" err="1" smtClean="0">
                <a:latin typeface="Consolas"/>
                <a:cs typeface="Consolas"/>
              </a:rPr>
              <a:t>htmlOut</a:t>
            </a:r>
            <a:r>
              <a:rPr lang="en-US" sz="1200" b="1" dirty="0" smtClean="0">
                <a:latin typeface="Consolas"/>
                <a:cs typeface="Consolas"/>
              </a:rPr>
              <a:t>);</a:t>
            </a:r>
          </a:p>
          <a:p>
            <a:pPr algn="l">
              <a:spcBef>
                <a:spcPts val="0"/>
              </a:spcBef>
            </a:pPr>
            <a:r>
              <a:rPr lang="en-US" sz="1200" b="1" dirty="0" smtClean="0">
                <a:latin typeface="Consolas"/>
                <a:cs typeface="Consolas"/>
              </a:rPr>
              <a:t>      });</a:t>
            </a:r>
          </a:p>
          <a:p>
            <a:pPr algn="l">
              <a:spcBef>
                <a:spcPts val="0"/>
              </a:spcBef>
            </a:pPr>
            <a:r>
              <a:rPr lang="en-US" sz="1200" b="1" dirty="0" smtClean="0">
                <a:latin typeface="Consolas"/>
                <a:cs typeface="Consolas"/>
              </a:rPr>
              <a:t>    } // --&gt;</a:t>
            </a:r>
          </a:p>
          <a:p>
            <a:pPr algn="l">
              <a:spcBef>
                <a:spcPts val="0"/>
              </a:spcBef>
            </a:pPr>
            <a:r>
              <a:rPr lang="en-US" sz="1200" b="1" dirty="0" smtClean="0">
                <a:latin typeface="Consolas"/>
                <a:cs typeface="Consolas"/>
              </a:rPr>
              <a:t>  &lt;/script&gt;</a:t>
            </a:r>
          </a:p>
          <a:p>
            <a:pPr algn="l">
              <a:spcBef>
                <a:spcPts val="0"/>
              </a:spcBef>
            </a:pPr>
            <a:r>
              <a:rPr lang="en-US" sz="1200" b="1" dirty="0" smtClean="0">
                <a:latin typeface="Consolas"/>
                <a:cs typeface="Consolas"/>
              </a:rPr>
              <a:t>  &lt;body&gt;</a:t>
            </a:r>
          </a:p>
          <a:p>
            <a:pPr algn="l">
              <a:spcBef>
                <a:spcPts val="0"/>
              </a:spcBef>
            </a:pPr>
            <a:r>
              <a:rPr lang="en-US" sz="1200" b="1" dirty="0" smtClean="0">
                <a:latin typeface="Consolas"/>
                <a:cs typeface="Consolas"/>
              </a:rPr>
              <a:t>    &lt;h1&gt;Input a search term&lt;/h1&gt;</a:t>
            </a:r>
          </a:p>
          <a:p>
            <a:pPr algn="l">
              <a:spcBef>
                <a:spcPts val="0"/>
              </a:spcBef>
            </a:pPr>
            <a:r>
              <a:rPr lang="en-US" sz="1200" b="1" dirty="0" smtClean="0">
                <a:latin typeface="Consolas"/>
                <a:cs typeface="Consolas"/>
              </a:rPr>
              <a:t>    &lt;form action="" method="" </a:t>
            </a:r>
            <a:r>
              <a:rPr lang="en-US" sz="1200" b="1" dirty="0" err="1" smtClean="0">
                <a:latin typeface="Consolas"/>
                <a:cs typeface="Consolas"/>
              </a:rPr>
              <a:t>onSubmit</a:t>
            </a:r>
            <a:r>
              <a:rPr lang="en-US" sz="1200" b="1" dirty="0" smtClean="0">
                <a:latin typeface="Consolas"/>
                <a:cs typeface="Consolas"/>
              </a:rPr>
              <a:t>="return false"&gt;</a:t>
            </a:r>
          </a:p>
          <a:p>
            <a:pPr algn="l">
              <a:spcBef>
                <a:spcPts val="0"/>
              </a:spcBef>
            </a:pPr>
            <a:r>
              <a:rPr lang="en-US" sz="1200" b="1" dirty="0" smtClean="0">
                <a:latin typeface="Consolas"/>
                <a:cs typeface="Consolas"/>
              </a:rPr>
              <a:t>      &lt;input type="text" name="</a:t>
            </a:r>
            <a:r>
              <a:rPr lang="en-US" sz="1200" b="1" dirty="0" err="1" smtClean="0">
                <a:latin typeface="Consolas"/>
                <a:cs typeface="Consolas"/>
              </a:rPr>
              <a:t>thetext</a:t>
            </a:r>
            <a:r>
              <a:rPr lang="en-US" sz="1200" b="1" dirty="0" smtClean="0">
                <a:latin typeface="Consolas"/>
                <a:cs typeface="Consolas"/>
              </a:rPr>
              <a:t>" size="20" id="</a:t>
            </a:r>
            <a:r>
              <a:rPr lang="en-US" sz="1200" b="1" dirty="0" err="1" smtClean="0">
                <a:latin typeface="Consolas"/>
                <a:cs typeface="Consolas"/>
              </a:rPr>
              <a:t>abc</a:t>
            </a:r>
            <a:r>
              <a:rPr lang="en-US" sz="1200" b="1" dirty="0" smtClean="0">
                <a:latin typeface="Consolas"/>
                <a:cs typeface="Consolas"/>
              </a:rPr>
              <a:t>" </a:t>
            </a:r>
            <a:r>
              <a:rPr lang="en-US" sz="1200" b="1" dirty="0" err="1" smtClean="0">
                <a:latin typeface="Consolas"/>
                <a:cs typeface="Consolas"/>
              </a:rPr>
              <a:t>onKeyUp</a:t>
            </a:r>
            <a:r>
              <a:rPr lang="en-US" sz="1200" b="1" dirty="0" smtClean="0">
                <a:latin typeface="Consolas"/>
                <a:cs typeface="Consolas"/>
              </a:rPr>
              <a:t>="</a:t>
            </a:r>
            <a:r>
              <a:rPr lang="en-US" sz="1200" b="1" dirty="0" err="1" smtClean="0">
                <a:latin typeface="Consolas"/>
                <a:cs typeface="Consolas"/>
              </a:rPr>
              <a:t>updateSugg</a:t>
            </a:r>
            <a:r>
              <a:rPr lang="en-US" sz="1200" b="1" dirty="0" smtClean="0">
                <a:latin typeface="Consolas"/>
                <a:cs typeface="Consolas"/>
              </a:rPr>
              <a:t>()"&gt;</a:t>
            </a:r>
          </a:p>
          <a:p>
            <a:pPr algn="l">
              <a:spcBef>
                <a:spcPts val="0"/>
              </a:spcBef>
            </a:pPr>
            <a:r>
              <a:rPr lang="en-US" sz="1200" b="1" dirty="0" smtClean="0">
                <a:latin typeface="Consolas"/>
                <a:cs typeface="Consolas"/>
              </a:rPr>
              <a:t>      &lt;input type="submit" value="Replace"&gt;</a:t>
            </a:r>
          </a:p>
          <a:p>
            <a:pPr algn="l">
              <a:spcBef>
                <a:spcPts val="0"/>
              </a:spcBef>
            </a:pPr>
            <a:r>
              <a:rPr lang="en-US" sz="1200" b="1" dirty="0" smtClean="0">
                <a:latin typeface="Consolas"/>
                <a:cs typeface="Consolas"/>
              </a:rPr>
              <a:t>    &lt;/form&gt;</a:t>
            </a:r>
          </a:p>
          <a:p>
            <a:pPr algn="l">
              <a:spcBef>
                <a:spcPts val="0"/>
              </a:spcBef>
            </a:pPr>
            <a:r>
              <a:rPr lang="en-US" sz="1200" b="1" dirty="0" smtClean="0">
                <a:latin typeface="Consolas"/>
                <a:cs typeface="Consolas"/>
              </a:rPr>
              <a:t>    &lt;div id="xyz"&gt;(this is where the text will go)&lt;/div&gt;</a:t>
            </a:r>
          </a:p>
          <a:p>
            <a:pPr algn="l">
              <a:spcBef>
                <a:spcPts val="0"/>
              </a:spcBef>
            </a:pPr>
            <a:r>
              <a:rPr lang="en-US" sz="1200" b="1" dirty="0" smtClean="0">
                <a:latin typeface="Consolas"/>
                <a:cs typeface="Consolas"/>
              </a:rPr>
              <a:t>  &lt;/body&gt;</a:t>
            </a:r>
          </a:p>
          <a:p>
            <a:pPr algn="l">
              <a:spcBef>
                <a:spcPts val="0"/>
              </a:spcBef>
            </a:pPr>
            <a:r>
              <a:rPr lang="en-US" sz="1200" b="1" dirty="0" smtClean="0">
                <a:latin typeface="Consolas"/>
                <a:cs typeface="Consolas"/>
              </a:rPr>
              <a:t>&lt;/html&gt;</a:t>
            </a:r>
            <a:endParaRPr lang="en-US" sz="1200" b="1" dirty="0">
              <a:latin typeface="Consolas"/>
              <a:cs typeface="Consolas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1481983" y="2672860"/>
            <a:ext cx="827999" cy="221065"/>
          </a:xfrm>
          <a:prstGeom prst="rect">
            <a:avLst/>
          </a:prstGeom>
          <a:solidFill>
            <a:srgbClr val="FFFF00">
              <a:alpha val="38000"/>
            </a:srgb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 bwMode="auto">
          <a:xfrm>
            <a:off x="1644431" y="3588934"/>
            <a:ext cx="1224000" cy="209343"/>
          </a:xfrm>
          <a:prstGeom prst="rect">
            <a:avLst/>
          </a:prstGeom>
          <a:solidFill>
            <a:srgbClr val="FFFF00">
              <a:alpha val="38000"/>
            </a:srgb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5016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Refreshing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0600" y="3999250"/>
            <a:ext cx="7772400" cy="2502040"/>
          </a:xfrm>
        </p:spPr>
        <p:txBody>
          <a:bodyPr/>
          <a:lstStyle/>
          <a:p>
            <a:r>
              <a:rPr lang="en-US" smtClean="0"/>
              <a:t>What if something on your page should refresh periodically?</a:t>
            </a:r>
          </a:p>
          <a:p>
            <a:pPr lvl="1"/>
            <a:r>
              <a:rPr lang="en-US" smtClean="0"/>
              <a:t>Example: Chat server; local window should display new chat messages soon after remote users have posted them</a:t>
            </a:r>
          </a:p>
          <a:p>
            <a:r>
              <a:rPr lang="en-US" smtClean="0"/>
              <a:t>Solution: Timeouts</a:t>
            </a:r>
          </a:p>
          <a:p>
            <a:pPr lvl="1"/>
            <a:r>
              <a:rPr lang="en-US" smtClean="0"/>
              <a:t>Could fire off an AJAX request to ask server for updates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3F590D-1EE3-4679-BAB2-47D8C4772F51}" type="slidenum">
              <a:rPr lang="en-GB" smtClean="0"/>
              <a:pPr/>
              <a:t>44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Université catholique de Louvain</a:t>
            </a:r>
            <a:endParaRPr lang="en-GB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35465" y="1356527"/>
            <a:ext cx="7817618" cy="24929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>
              <a:spcBef>
                <a:spcPts val="0"/>
              </a:spcBef>
            </a:pPr>
            <a:r>
              <a:rPr lang="en-US" sz="1200" b="1" dirty="0" smtClean="0">
                <a:latin typeface="Consolas"/>
                <a:cs typeface="Consolas"/>
              </a:rPr>
              <a:t>&lt;html&gt;</a:t>
            </a:r>
          </a:p>
          <a:p>
            <a:pPr algn="l">
              <a:spcBef>
                <a:spcPts val="0"/>
              </a:spcBef>
            </a:pPr>
            <a:r>
              <a:rPr lang="en-US" sz="1200" b="1" dirty="0" smtClean="0">
                <a:latin typeface="Consolas"/>
                <a:cs typeface="Consolas"/>
              </a:rPr>
              <a:t>  &lt;head&gt;&lt;title&gt;Timeout&lt;/title&gt;</a:t>
            </a:r>
          </a:p>
          <a:p>
            <a:pPr algn="l">
              <a:spcBef>
                <a:spcPts val="0"/>
              </a:spcBef>
            </a:pPr>
            <a:r>
              <a:rPr lang="en-US" sz="1200" b="1" dirty="0" smtClean="0">
                <a:latin typeface="Consolas"/>
                <a:cs typeface="Consolas"/>
              </a:rPr>
              <a:t>  &lt;script </a:t>
            </a:r>
            <a:r>
              <a:rPr lang="en-US" sz="1200" b="1" dirty="0" err="1" smtClean="0">
                <a:latin typeface="Consolas"/>
                <a:cs typeface="Consolas"/>
              </a:rPr>
              <a:t>src</a:t>
            </a:r>
            <a:r>
              <a:rPr lang="en-US" sz="1200" b="1" dirty="0" smtClean="0">
                <a:latin typeface="Consolas"/>
                <a:cs typeface="Consolas"/>
              </a:rPr>
              <a:t>="http://</a:t>
            </a:r>
            <a:r>
              <a:rPr lang="en-US" sz="1200" b="1" dirty="0" err="1" smtClean="0">
                <a:latin typeface="Consolas"/>
                <a:cs typeface="Consolas"/>
              </a:rPr>
              <a:t>ajax.googleapis.com</a:t>
            </a:r>
            <a:r>
              <a:rPr lang="en-US" sz="1200" b="1" dirty="0" smtClean="0">
                <a:latin typeface="Consolas"/>
                <a:cs typeface="Consolas"/>
              </a:rPr>
              <a:t>/</a:t>
            </a:r>
            <a:r>
              <a:rPr lang="en-US" sz="1200" b="1" dirty="0" err="1" smtClean="0">
                <a:latin typeface="Consolas"/>
                <a:cs typeface="Consolas"/>
              </a:rPr>
              <a:t>ajax</a:t>
            </a:r>
            <a:r>
              <a:rPr lang="en-US" sz="1200" b="1" dirty="0" smtClean="0">
                <a:latin typeface="Consolas"/>
                <a:cs typeface="Consolas"/>
              </a:rPr>
              <a:t>/libs/</a:t>
            </a:r>
            <a:r>
              <a:rPr lang="en-US" sz="1200" b="1" dirty="0" err="1" smtClean="0">
                <a:latin typeface="Consolas"/>
                <a:cs typeface="Consolas"/>
              </a:rPr>
              <a:t>jquery</a:t>
            </a:r>
            <a:r>
              <a:rPr lang="en-US" sz="1200" b="1" dirty="0" smtClean="0">
                <a:latin typeface="Consolas"/>
                <a:cs typeface="Consolas"/>
              </a:rPr>
              <a:t>/</a:t>
            </a:r>
            <a:r>
              <a:rPr lang="en-US" sz="1200" b="1" dirty="0" smtClean="0">
                <a:latin typeface="Consolas"/>
                <a:cs typeface="Consolas"/>
              </a:rPr>
              <a:t>1.11.1</a:t>
            </a:r>
            <a:r>
              <a:rPr lang="en-US" sz="1200" b="1" dirty="0" smtClean="0">
                <a:latin typeface="Consolas"/>
                <a:cs typeface="Consolas"/>
              </a:rPr>
              <a:t>/</a:t>
            </a:r>
            <a:r>
              <a:rPr lang="en-US" sz="1200" b="1" dirty="0" err="1" smtClean="0">
                <a:latin typeface="Consolas"/>
                <a:cs typeface="Consolas"/>
              </a:rPr>
              <a:t>jquery.min.js</a:t>
            </a:r>
            <a:r>
              <a:rPr lang="en-US" sz="1200" b="1" dirty="0" smtClean="0">
                <a:latin typeface="Consolas"/>
                <a:cs typeface="Consolas"/>
              </a:rPr>
              <a:t>"&gt;</a:t>
            </a:r>
            <a:br>
              <a:rPr lang="en-US" sz="1200" b="1" dirty="0" smtClean="0">
                <a:latin typeface="Consolas"/>
                <a:cs typeface="Consolas"/>
              </a:rPr>
            </a:br>
            <a:r>
              <a:rPr lang="en-US" sz="1200" b="1" dirty="0" smtClean="0">
                <a:latin typeface="Consolas"/>
                <a:cs typeface="Consolas"/>
              </a:rPr>
              <a:t>  &lt;/script&gt;&lt;script type="text/</a:t>
            </a:r>
            <a:r>
              <a:rPr lang="en-US" sz="1200" b="1" dirty="0" err="1" smtClean="0">
                <a:latin typeface="Consolas"/>
                <a:cs typeface="Consolas"/>
              </a:rPr>
              <a:t>javascript</a:t>
            </a:r>
            <a:r>
              <a:rPr lang="en-US" sz="1200" b="1" dirty="0" smtClean="0">
                <a:latin typeface="Consolas"/>
                <a:cs typeface="Consolas"/>
              </a:rPr>
              <a:t>"&gt;</a:t>
            </a:r>
          </a:p>
          <a:p>
            <a:pPr algn="l">
              <a:spcBef>
                <a:spcPts val="0"/>
              </a:spcBef>
            </a:pPr>
            <a:r>
              <a:rPr lang="en-US" sz="1200" b="1" dirty="0" smtClean="0">
                <a:latin typeface="Consolas"/>
                <a:cs typeface="Consolas"/>
              </a:rPr>
              <a:t>  </a:t>
            </a:r>
            <a:r>
              <a:rPr lang="en-US" sz="1200" b="1" dirty="0" err="1" smtClean="0">
                <a:latin typeface="Consolas"/>
                <a:cs typeface="Consolas"/>
              </a:rPr>
              <a:t>var</a:t>
            </a:r>
            <a:r>
              <a:rPr lang="en-US" sz="1200" b="1" dirty="0" smtClean="0">
                <a:latin typeface="Consolas"/>
                <a:cs typeface="Consolas"/>
              </a:rPr>
              <a:t> </a:t>
            </a:r>
            <a:r>
              <a:rPr lang="en-US" sz="1200" b="1" dirty="0" err="1" smtClean="0">
                <a:latin typeface="Consolas"/>
                <a:cs typeface="Consolas"/>
              </a:rPr>
              <a:t>refreshTime</a:t>
            </a:r>
            <a:r>
              <a:rPr lang="en-US" sz="1200" b="1" dirty="0" smtClean="0">
                <a:latin typeface="Consolas"/>
                <a:cs typeface="Consolas"/>
              </a:rPr>
              <a:t> = function() {</a:t>
            </a:r>
          </a:p>
          <a:p>
            <a:pPr algn="l">
              <a:spcBef>
                <a:spcPts val="0"/>
              </a:spcBef>
            </a:pPr>
            <a:r>
              <a:rPr lang="en-US" sz="1200" b="1" dirty="0" smtClean="0">
                <a:latin typeface="Consolas"/>
                <a:cs typeface="Consolas"/>
              </a:rPr>
              <a:t>    $("#clock").html((new Date()).</a:t>
            </a:r>
            <a:r>
              <a:rPr lang="en-US" sz="1200" b="1" dirty="0" err="1" smtClean="0">
                <a:latin typeface="Consolas"/>
                <a:cs typeface="Consolas"/>
              </a:rPr>
              <a:t>toString</a:t>
            </a:r>
            <a:r>
              <a:rPr lang="en-US" sz="1200" b="1" dirty="0" smtClean="0">
                <a:latin typeface="Consolas"/>
                <a:cs typeface="Consolas"/>
              </a:rPr>
              <a:t>());</a:t>
            </a:r>
          </a:p>
          <a:p>
            <a:pPr algn="l">
              <a:spcBef>
                <a:spcPts val="0"/>
              </a:spcBef>
            </a:pPr>
            <a:r>
              <a:rPr lang="en-US" sz="1200" b="1" dirty="0" smtClean="0">
                <a:latin typeface="Consolas"/>
                <a:cs typeface="Consolas"/>
              </a:rPr>
              <a:t>    </a:t>
            </a:r>
            <a:r>
              <a:rPr lang="en-US" sz="1200" b="1" dirty="0" err="1" smtClean="0">
                <a:latin typeface="Consolas"/>
                <a:cs typeface="Consolas"/>
              </a:rPr>
              <a:t>setTimeout</a:t>
            </a:r>
            <a:r>
              <a:rPr lang="en-US" sz="1200" b="1" dirty="0" smtClean="0">
                <a:latin typeface="Consolas"/>
                <a:cs typeface="Consolas"/>
              </a:rPr>
              <a:t>(</a:t>
            </a:r>
            <a:r>
              <a:rPr lang="en-US" sz="1200" b="1" dirty="0" err="1" smtClean="0">
                <a:latin typeface="Consolas"/>
                <a:cs typeface="Consolas"/>
              </a:rPr>
              <a:t>refreshTime</a:t>
            </a:r>
            <a:r>
              <a:rPr lang="en-US" sz="1200" b="1" dirty="0" smtClean="0">
                <a:latin typeface="Consolas"/>
                <a:cs typeface="Consolas"/>
              </a:rPr>
              <a:t>, 1000); /* 1000 </a:t>
            </a:r>
            <a:r>
              <a:rPr lang="en-US" sz="1200" b="1" dirty="0" err="1" smtClean="0">
                <a:latin typeface="Consolas"/>
                <a:cs typeface="Consolas"/>
              </a:rPr>
              <a:t>ms</a:t>
            </a:r>
            <a:r>
              <a:rPr lang="en-US" sz="1200" b="1" dirty="0" smtClean="0">
                <a:latin typeface="Consolas"/>
                <a:cs typeface="Consolas"/>
              </a:rPr>
              <a:t> */</a:t>
            </a:r>
          </a:p>
          <a:p>
            <a:pPr algn="l">
              <a:spcBef>
                <a:spcPts val="0"/>
              </a:spcBef>
            </a:pPr>
            <a:r>
              <a:rPr lang="en-US" sz="1200" b="1" dirty="0" smtClean="0">
                <a:latin typeface="Consolas"/>
                <a:cs typeface="Consolas"/>
              </a:rPr>
              <a:t>  };</a:t>
            </a:r>
          </a:p>
          <a:p>
            <a:pPr algn="l">
              <a:spcBef>
                <a:spcPts val="0"/>
              </a:spcBef>
            </a:pPr>
            <a:r>
              <a:rPr lang="en-US" sz="1200" b="1" dirty="0" smtClean="0">
                <a:latin typeface="Consolas"/>
                <a:cs typeface="Consolas"/>
              </a:rPr>
              <a:t>  $(document).ready(function() {</a:t>
            </a:r>
          </a:p>
          <a:p>
            <a:pPr algn="l">
              <a:spcBef>
                <a:spcPts val="0"/>
              </a:spcBef>
            </a:pPr>
            <a:r>
              <a:rPr lang="en-US" sz="1200" b="1" dirty="0" smtClean="0">
                <a:latin typeface="Consolas"/>
                <a:cs typeface="Consolas"/>
              </a:rPr>
              <a:t>    </a:t>
            </a:r>
            <a:r>
              <a:rPr lang="en-US" sz="1200" b="1" dirty="0" err="1" smtClean="0">
                <a:latin typeface="Consolas"/>
                <a:cs typeface="Consolas"/>
              </a:rPr>
              <a:t>setTimeout</a:t>
            </a:r>
            <a:r>
              <a:rPr lang="en-US" sz="1200" b="1" dirty="0" smtClean="0">
                <a:latin typeface="Consolas"/>
                <a:cs typeface="Consolas"/>
              </a:rPr>
              <a:t>(</a:t>
            </a:r>
            <a:r>
              <a:rPr lang="en-US" sz="1200" b="1" dirty="0" err="1" smtClean="0">
                <a:latin typeface="Consolas"/>
                <a:cs typeface="Consolas"/>
              </a:rPr>
              <a:t>refreshTime</a:t>
            </a:r>
            <a:r>
              <a:rPr lang="en-US" sz="1200" b="1" dirty="0" smtClean="0">
                <a:latin typeface="Consolas"/>
                <a:cs typeface="Consolas"/>
              </a:rPr>
              <a:t>, 1000); /* 1000 </a:t>
            </a:r>
            <a:r>
              <a:rPr lang="en-US" sz="1200" b="1" dirty="0" err="1" smtClean="0">
                <a:latin typeface="Consolas"/>
                <a:cs typeface="Consolas"/>
              </a:rPr>
              <a:t>ms</a:t>
            </a:r>
            <a:r>
              <a:rPr lang="en-US" sz="1200" b="1" dirty="0" smtClean="0">
                <a:latin typeface="Consolas"/>
                <a:cs typeface="Consolas"/>
              </a:rPr>
              <a:t> */</a:t>
            </a:r>
          </a:p>
          <a:p>
            <a:pPr algn="l">
              <a:spcBef>
                <a:spcPts val="0"/>
              </a:spcBef>
            </a:pPr>
            <a:r>
              <a:rPr lang="en-US" sz="1200" b="1" dirty="0" smtClean="0">
                <a:latin typeface="Consolas"/>
                <a:cs typeface="Consolas"/>
              </a:rPr>
              <a:t>  });</a:t>
            </a:r>
          </a:p>
          <a:p>
            <a:pPr algn="l">
              <a:spcBef>
                <a:spcPts val="0"/>
              </a:spcBef>
            </a:pPr>
            <a:r>
              <a:rPr lang="en-US" sz="1200" b="1" dirty="0" smtClean="0">
                <a:latin typeface="Consolas"/>
                <a:cs typeface="Consolas"/>
              </a:rPr>
              <a:t>  &lt;/script&gt;</a:t>
            </a:r>
          </a:p>
          <a:p>
            <a:pPr algn="l">
              <a:spcBef>
                <a:spcPts val="0"/>
              </a:spcBef>
            </a:pPr>
            <a:r>
              <a:rPr lang="en-US" sz="1200" b="1" dirty="0" smtClean="0">
                <a:latin typeface="Consolas"/>
                <a:cs typeface="Consolas"/>
              </a:rPr>
              <a:t>&lt;/head&gt;&lt;body&gt;&lt;div id="clock"&gt;(Time goes here)&lt;/div&gt;&lt;/body&gt;&lt;/html&gt;</a:t>
            </a:r>
            <a:endParaRPr lang="en-US" sz="1200" b="1" dirty="0">
              <a:latin typeface="Consolas"/>
              <a:cs typeface="Consolas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2330832" y="2843682"/>
            <a:ext cx="504000" cy="221065"/>
          </a:xfrm>
          <a:prstGeom prst="rect">
            <a:avLst/>
          </a:prstGeom>
          <a:solidFill>
            <a:srgbClr val="FFFF00">
              <a:alpha val="38000"/>
            </a:srgb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 bwMode="auto">
          <a:xfrm>
            <a:off x="1559163" y="3046325"/>
            <a:ext cx="865021" cy="199294"/>
          </a:xfrm>
          <a:prstGeom prst="rect">
            <a:avLst/>
          </a:prstGeom>
          <a:solidFill>
            <a:srgbClr val="33CC33">
              <a:alpha val="38000"/>
            </a:srgb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 bwMode="auto">
          <a:xfrm>
            <a:off x="1580934" y="2505389"/>
            <a:ext cx="865021" cy="199294"/>
          </a:xfrm>
          <a:prstGeom prst="rect">
            <a:avLst/>
          </a:prstGeom>
          <a:solidFill>
            <a:srgbClr val="33CC33">
              <a:alpha val="38000"/>
            </a:srgb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0676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Goals for today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0600" y="1478068"/>
            <a:ext cx="7772400" cy="4450460"/>
          </a:xfrm>
        </p:spPr>
        <p:txBody>
          <a:bodyPr/>
          <a:lstStyle/>
          <a:p>
            <a:r>
              <a:rPr lang="en-US" smtClean="0">
                <a:solidFill>
                  <a:srgbClr val="33CC33"/>
                </a:solidFill>
              </a:rPr>
              <a:t>Brief introduction to JavaScript</a:t>
            </a:r>
          </a:p>
          <a:p>
            <a:pPr lvl="1"/>
            <a:r>
              <a:rPr lang="en-US" smtClean="0">
                <a:solidFill>
                  <a:srgbClr val="33CC33"/>
                </a:solidFill>
              </a:rPr>
              <a:t>Event handlers</a:t>
            </a:r>
          </a:p>
          <a:p>
            <a:pPr lvl="1"/>
            <a:r>
              <a:rPr lang="en-US" smtClean="0">
                <a:solidFill>
                  <a:srgbClr val="33CC33"/>
                </a:solidFill>
              </a:rPr>
              <a:t>Accessing the DOM</a:t>
            </a:r>
          </a:p>
          <a:p>
            <a:pPr lvl="1"/>
            <a:r>
              <a:rPr lang="en-US" smtClean="0">
                <a:solidFill>
                  <a:srgbClr val="33CC33"/>
                </a:solidFill>
              </a:rPr>
              <a:t>The XMLHttpRequest object</a:t>
            </a:r>
          </a:p>
          <a:p>
            <a:r>
              <a:rPr lang="en-US" smtClean="0">
                <a:solidFill>
                  <a:srgbClr val="33CC33"/>
                </a:solidFill>
              </a:rPr>
              <a:t>AJAX</a:t>
            </a:r>
          </a:p>
          <a:p>
            <a:pPr lvl="1"/>
            <a:r>
              <a:rPr lang="en-US" smtClean="0">
                <a:solidFill>
                  <a:srgbClr val="33CC33"/>
                </a:solidFill>
              </a:rPr>
              <a:t>Putting everything together</a:t>
            </a:r>
          </a:p>
          <a:p>
            <a:pPr lvl="1"/>
            <a:r>
              <a:rPr lang="en-US" smtClean="0">
                <a:solidFill>
                  <a:srgbClr val="33CC33"/>
                </a:solidFill>
              </a:rPr>
              <a:t>Example: Search suggestions</a:t>
            </a:r>
          </a:p>
          <a:p>
            <a:r>
              <a:rPr lang="en-US" smtClean="0">
                <a:solidFill>
                  <a:srgbClr val="33CC33"/>
                </a:solidFill>
              </a:rPr>
              <a:t>Simplifying things</a:t>
            </a:r>
          </a:p>
          <a:p>
            <a:pPr lvl="1"/>
            <a:r>
              <a:rPr lang="en-US" smtClean="0">
                <a:solidFill>
                  <a:srgbClr val="33CC33"/>
                </a:solidFill>
              </a:rPr>
              <a:t>jQuery support for AJAX</a:t>
            </a:r>
          </a:p>
          <a:p>
            <a:pPr lvl="1"/>
            <a:r>
              <a:rPr lang="en-US" smtClean="0">
                <a:solidFill>
                  <a:srgbClr val="33CC33"/>
                </a:solidFill>
              </a:rPr>
              <a:t>JSON</a:t>
            </a:r>
          </a:p>
          <a:p>
            <a:r>
              <a:rPr lang="en-US" smtClean="0">
                <a:solidFill>
                  <a:srgbClr val="FF9900"/>
                </a:solidFill>
              </a:rPr>
              <a:t>Using external elements</a:t>
            </a:r>
          </a:p>
          <a:p>
            <a:pPr lvl="1"/>
            <a:r>
              <a:rPr lang="en-US" smtClean="0">
                <a:solidFill>
                  <a:srgbClr val="FF9900"/>
                </a:solidFill>
              </a:rPr>
              <a:t>Example: Google Maps</a:t>
            </a:r>
          </a:p>
          <a:p>
            <a:pPr lvl="1"/>
            <a:endParaRPr lang="en-US" smtClean="0"/>
          </a:p>
          <a:p>
            <a:endParaRPr lang="en-US" smtClean="0"/>
          </a:p>
          <a:p>
            <a:pPr lvl="1"/>
            <a:endParaRPr lang="en-US" smtClean="0"/>
          </a:p>
          <a:p>
            <a:pPr lvl="1"/>
            <a:endParaRPr lang="en-US" smtClean="0"/>
          </a:p>
          <a:p>
            <a:pPr lvl="1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3F590D-1EE3-4679-BAB2-47D8C4772F51}" type="slidenum">
              <a:rPr lang="en-GB" smtClean="0"/>
              <a:pPr/>
              <a:t>45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Université catholique de Louvain</a:t>
            </a:r>
            <a:endParaRPr lang="en-GB">
              <a:solidFill>
                <a:schemeClr val="tx1"/>
              </a:solidFill>
            </a:endParaRPr>
          </a:p>
        </p:txBody>
      </p:sp>
      <p:grpSp>
        <p:nvGrpSpPr>
          <p:cNvPr id="6" name="Group 6"/>
          <p:cNvGrpSpPr/>
          <p:nvPr/>
        </p:nvGrpSpPr>
        <p:grpSpPr>
          <a:xfrm>
            <a:off x="5222396" y="5669584"/>
            <a:ext cx="698320" cy="419100"/>
            <a:chOff x="6143624" y="2514600"/>
            <a:chExt cx="698320" cy="419100"/>
          </a:xfrm>
        </p:grpSpPr>
        <p:sp>
          <p:nvSpPr>
            <p:cNvPr id="7" name="Right Arrow 6"/>
            <p:cNvSpPr/>
            <p:nvPr/>
          </p:nvSpPr>
          <p:spPr bwMode="auto">
            <a:xfrm rot="10800000">
              <a:off x="6143624" y="2514600"/>
              <a:ext cx="695325" cy="419100"/>
            </a:xfrm>
            <a:prstGeom prst="rightArrow">
              <a:avLst/>
            </a:prstGeom>
            <a:solidFill>
              <a:srgbClr val="FF9900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315838" y="2600326"/>
              <a:ext cx="52610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smtClean="0">
                  <a:latin typeface="Arial" pitchFamily="34" charset="0"/>
                  <a:cs typeface="Arial" pitchFamily="34" charset="0"/>
                </a:rPr>
                <a:t>NEXT</a:t>
              </a:r>
              <a:endParaRPr lang="en-US" sz="1000">
                <a:latin typeface="Arial" pitchFamily="34" charset="0"/>
                <a:cs typeface="Arial" pitchFamily="34" charset="0"/>
              </a:endParaRPr>
            </a:p>
          </p:txBody>
        </p:sp>
      </p:grpSp>
      <p:pic>
        <p:nvPicPr>
          <p:cNvPr id="9" name="Picture 2" descr="C:\Users\Andreas Haeberlen\AppData\Local\Microsoft\Windows\Temporary Internet Files\Content.IE5\0I8TMXB2\MCj04413100000[1]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27326" y="1937786"/>
            <a:ext cx="495300" cy="495300"/>
          </a:xfrm>
          <a:prstGeom prst="rect">
            <a:avLst/>
          </a:prstGeom>
          <a:noFill/>
        </p:spPr>
      </p:pic>
      <p:pic>
        <p:nvPicPr>
          <p:cNvPr id="10" name="Picture 2" descr="C:\Users\Andreas Haeberlen\AppData\Local\Microsoft\Windows\Temporary Internet Files\Content.IE5\0I8TMXB2\MCj04413100000[1]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001272" y="2281105"/>
            <a:ext cx="495300" cy="495300"/>
          </a:xfrm>
          <a:prstGeom prst="rect">
            <a:avLst/>
          </a:prstGeom>
          <a:noFill/>
        </p:spPr>
      </p:pic>
      <p:pic>
        <p:nvPicPr>
          <p:cNvPr id="11" name="Picture 2" descr="C:\Users\Andreas Haeberlen\AppData\Local\Microsoft\Windows\Temporary Internet Files\Content.IE5\0I8TMXB2\MCj04413100000[1]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977637" y="2644521"/>
            <a:ext cx="495300" cy="495300"/>
          </a:xfrm>
          <a:prstGeom prst="rect">
            <a:avLst/>
          </a:prstGeom>
          <a:noFill/>
        </p:spPr>
      </p:pic>
      <p:pic>
        <p:nvPicPr>
          <p:cNvPr id="12" name="Picture 2" descr="C:\Users\Andreas Haeberlen\AppData\Local\Microsoft\Windows\Temporary Internet Files\Content.IE5\0I8TMXB2\MCj04413100000[1]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235356" y="1520780"/>
            <a:ext cx="495300" cy="495300"/>
          </a:xfrm>
          <a:prstGeom prst="rect">
            <a:avLst/>
          </a:prstGeom>
          <a:noFill/>
        </p:spPr>
      </p:pic>
      <p:pic>
        <p:nvPicPr>
          <p:cNvPr id="13" name="Picture 2" descr="C:\Users\Andreas Haeberlen\AppData\Local\Microsoft\Windows\Temporary Internet Files\Content.IE5\0I8TMXB2\MCj04413100000[1]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82519" y="3125167"/>
            <a:ext cx="495300" cy="495300"/>
          </a:xfrm>
          <a:prstGeom prst="rect">
            <a:avLst/>
          </a:prstGeom>
          <a:noFill/>
        </p:spPr>
      </p:pic>
      <p:pic>
        <p:nvPicPr>
          <p:cNvPr id="14" name="Picture 2" descr="C:\Users\Andreas Haeberlen\AppData\Local\Microsoft\Windows\Temporary Internet Files\Content.IE5\0I8TMXB2\MCj04413100000[1]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77154" y="3528775"/>
            <a:ext cx="495300" cy="495300"/>
          </a:xfrm>
          <a:prstGeom prst="rect">
            <a:avLst/>
          </a:prstGeom>
          <a:noFill/>
        </p:spPr>
      </p:pic>
      <p:pic>
        <p:nvPicPr>
          <p:cNvPr id="15" name="Picture 2" descr="C:\Users\Andreas Haeberlen\AppData\Local\Microsoft\Windows\Temporary Internet Files\Content.IE5\0I8TMXB2\MCj04413100000[1]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69748" y="3872094"/>
            <a:ext cx="495300" cy="495300"/>
          </a:xfrm>
          <a:prstGeom prst="rect">
            <a:avLst/>
          </a:prstGeom>
          <a:noFill/>
        </p:spPr>
      </p:pic>
      <p:pic>
        <p:nvPicPr>
          <p:cNvPr id="16" name="Picture 2" descr="C:\Users\Andreas Haeberlen\AppData\Local\Microsoft\Windows\Temporary Internet Files\Content.IE5\0I8TMXB2\MCj04413100000[1]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197216" y="4376187"/>
            <a:ext cx="495300" cy="495300"/>
          </a:xfrm>
          <a:prstGeom prst="rect">
            <a:avLst/>
          </a:prstGeom>
          <a:noFill/>
        </p:spPr>
      </p:pic>
      <p:pic>
        <p:nvPicPr>
          <p:cNvPr id="17" name="Picture 2" descr="C:\Users\Andreas Haeberlen\AppData\Local\Microsoft\Windows\Temporary Internet Files\Content.IE5\0I8TMXB2\MCj04413100000[1]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00341" y="4789844"/>
            <a:ext cx="495300" cy="495300"/>
          </a:xfrm>
          <a:prstGeom prst="rect">
            <a:avLst/>
          </a:prstGeom>
          <a:noFill/>
        </p:spPr>
      </p:pic>
      <p:pic>
        <p:nvPicPr>
          <p:cNvPr id="18" name="Picture 2" descr="C:\Users\Andreas Haeberlen\AppData\Local\Microsoft\Windows\Temporary Internet Files\Content.IE5\0I8TMXB2\MCj04413100000[1]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11959" y="5183404"/>
            <a:ext cx="495300" cy="4953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2149360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Working with APIs: Google Maps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0600" y="1658938"/>
            <a:ext cx="8153400" cy="4532312"/>
          </a:xfrm>
        </p:spPr>
        <p:txBody>
          <a:bodyPr/>
          <a:lstStyle/>
          <a:p>
            <a:r>
              <a:rPr lang="en-US" dirty="0" smtClean="0"/>
              <a:t>Pages often incorporate</a:t>
            </a:r>
            <a:br>
              <a:rPr lang="en-US" dirty="0" smtClean="0"/>
            </a:br>
            <a:r>
              <a:rPr lang="en-US" dirty="0" smtClean="0"/>
              <a:t>elements from other pages</a:t>
            </a:r>
            <a:br>
              <a:rPr lang="en-US" dirty="0" smtClean="0"/>
            </a:br>
            <a:r>
              <a:rPr lang="en-US" dirty="0" smtClean="0"/>
              <a:t>through APIs</a:t>
            </a:r>
          </a:p>
          <a:p>
            <a:r>
              <a:rPr lang="en-US" dirty="0" smtClean="0"/>
              <a:t>Example: Google Maps</a:t>
            </a:r>
          </a:p>
          <a:p>
            <a:r>
              <a:rPr lang="en-US" dirty="0" smtClean="0"/>
              <a:t>You can:</a:t>
            </a:r>
          </a:p>
          <a:p>
            <a:pPr lvl="1"/>
            <a:r>
              <a:rPr lang="en-US" dirty="0" smtClean="0"/>
              <a:t>Draw various kinds of maps</a:t>
            </a:r>
          </a:p>
          <a:p>
            <a:pPr lvl="1"/>
            <a:r>
              <a:rPr lang="en-US" dirty="0" smtClean="0"/>
              <a:t>Create markers &amp; associate them with pop-up boxes</a:t>
            </a:r>
          </a:p>
          <a:p>
            <a:pPr lvl="1"/>
            <a:r>
              <a:rPr lang="en-US" dirty="0" smtClean="0"/>
              <a:t>And many more things</a:t>
            </a:r>
          </a:p>
          <a:p>
            <a:r>
              <a:rPr lang="en-US" dirty="0" smtClean="0"/>
              <a:t>For more information:</a:t>
            </a:r>
          </a:p>
          <a:p>
            <a:pPr lvl="1"/>
            <a:r>
              <a:rPr lang="en-US" dirty="0" smtClean="0"/>
              <a:t>https://</a:t>
            </a:r>
            <a:r>
              <a:rPr lang="en-US" dirty="0" err="1" smtClean="0"/>
              <a:t>developers.google.com</a:t>
            </a:r>
            <a:r>
              <a:rPr lang="en-US" dirty="0" smtClean="0"/>
              <a:t>/maps/documentation/</a:t>
            </a:r>
            <a:r>
              <a:rPr lang="en-US" dirty="0" err="1" smtClean="0"/>
              <a:t>javascript</a:t>
            </a:r>
            <a:r>
              <a:rPr lang="en-US" dirty="0" smtClean="0"/>
              <a:t>/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3F590D-1EE3-4679-BAB2-47D8C4772F51}" type="slidenum">
              <a:rPr lang="en-GB" smtClean="0"/>
              <a:pPr/>
              <a:t>46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Université catholique de Louvain</a:t>
            </a:r>
            <a:endParaRPr lang="en-GB">
              <a:solidFill>
                <a:schemeClr val="tx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3676" t="11611" r="52851" b="26992"/>
          <a:stretch/>
        </p:blipFill>
        <p:spPr>
          <a:xfrm>
            <a:off x="5912037" y="1587414"/>
            <a:ext cx="3084541" cy="2691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2285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Google Maps: Creating a map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0600" y="4983981"/>
            <a:ext cx="7772400" cy="1408235"/>
          </a:xfrm>
        </p:spPr>
        <p:txBody>
          <a:bodyPr/>
          <a:lstStyle/>
          <a:p>
            <a:r>
              <a:rPr lang="en-US" smtClean="0"/>
              <a:t>Can use onLoad function to instantiate map</a:t>
            </a:r>
          </a:p>
          <a:p>
            <a:pPr lvl="1"/>
            <a:r>
              <a:rPr lang="en-US" smtClean="0"/>
              <a:t>This function is executed as soon as the page loads</a:t>
            </a:r>
          </a:p>
          <a:p>
            <a:r>
              <a:rPr lang="en-US" smtClean="0"/>
              <a:t>Can give parameters to customize map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3F590D-1EE3-4679-BAB2-47D8C4772F51}" type="slidenum">
              <a:rPr lang="en-GB" smtClean="0"/>
              <a:pPr/>
              <a:t>47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Université catholique de Louvain</a:t>
            </a:r>
            <a:endParaRPr lang="en-GB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35465" y="1356527"/>
            <a:ext cx="7686988" cy="341631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>
              <a:spcBef>
                <a:spcPts val="0"/>
              </a:spcBef>
            </a:pPr>
            <a:r>
              <a:rPr lang="en-US" sz="1200" b="1" dirty="0" smtClean="0">
                <a:latin typeface="Consolas"/>
                <a:cs typeface="Consolas"/>
              </a:rPr>
              <a:t>&lt;html&gt;</a:t>
            </a:r>
          </a:p>
          <a:p>
            <a:pPr algn="l">
              <a:spcBef>
                <a:spcPts val="0"/>
              </a:spcBef>
            </a:pPr>
            <a:r>
              <a:rPr lang="en-US" sz="1200" b="1" dirty="0" smtClean="0">
                <a:latin typeface="Consolas"/>
                <a:cs typeface="Consolas"/>
              </a:rPr>
              <a:t>  &lt;head&gt;&lt;title&gt;Map&lt;/title&gt;</a:t>
            </a:r>
          </a:p>
          <a:p>
            <a:pPr algn="l">
              <a:spcBef>
                <a:spcPts val="0"/>
              </a:spcBef>
            </a:pPr>
            <a:r>
              <a:rPr lang="en-US" sz="1200" b="1" dirty="0" smtClean="0">
                <a:latin typeface="Consolas"/>
                <a:cs typeface="Consolas"/>
              </a:rPr>
              <a:t>  &lt;script </a:t>
            </a:r>
            <a:r>
              <a:rPr lang="en-US" sz="1200" b="1" dirty="0" err="1" smtClean="0">
                <a:latin typeface="Consolas"/>
                <a:cs typeface="Consolas"/>
              </a:rPr>
              <a:t>src</a:t>
            </a:r>
            <a:r>
              <a:rPr lang="en-US" sz="1200" b="1" dirty="0" smtClean="0">
                <a:latin typeface="Consolas"/>
                <a:cs typeface="Consolas"/>
              </a:rPr>
              <a:t>="http://</a:t>
            </a:r>
            <a:r>
              <a:rPr lang="en-US" sz="1200" b="1" dirty="0" err="1" smtClean="0">
                <a:latin typeface="Consolas"/>
                <a:cs typeface="Consolas"/>
              </a:rPr>
              <a:t>maps.google.com</a:t>
            </a:r>
            <a:r>
              <a:rPr lang="en-US" sz="1200" b="1" dirty="0" smtClean="0">
                <a:latin typeface="Consolas"/>
                <a:cs typeface="Consolas"/>
              </a:rPr>
              <a:t>/maps/</a:t>
            </a:r>
            <a:r>
              <a:rPr lang="en-US" sz="1200" b="1" dirty="0" err="1" smtClean="0">
                <a:latin typeface="Consolas"/>
                <a:cs typeface="Consolas"/>
              </a:rPr>
              <a:t>api</a:t>
            </a:r>
            <a:r>
              <a:rPr lang="en-US" sz="1200" b="1" dirty="0" smtClean="0">
                <a:latin typeface="Consolas"/>
                <a:cs typeface="Consolas"/>
              </a:rPr>
              <a:t>/</a:t>
            </a:r>
            <a:r>
              <a:rPr lang="en-US" sz="1200" b="1" dirty="0" err="1" smtClean="0">
                <a:latin typeface="Consolas"/>
                <a:cs typeface="Consolas"/>
              </a:rPr>
              <a:t>js?sensor</a:t>
            </a:r>
            <a:r>
              <a:rPr lang="en-US" sz="1200" b="1" dirty="0" smtClean="0">
                <a:latin typeface="Consolas"/>
                <a:cs typeface="Consolas"/>
              </a:rPr>
              <a:t>=true"&gt;&lt;/script&gt;</a:t>
            </a:r>
          </a:p>
          <a:p>
            <a:pPr algn="l">
              <a:spcBef>
                <a:spcPts val="0"/>
              </a:spcBef>
            </a:pPr>
            <a:r>
              <a:rPr lang="en-US" sz="1200" b="1" dirty="0" smtClean="0">
                <a:latin typeface="Consolas"/>
                <a:cs typeface="Consolas"/>
              </a:rPr>
              <a:t>  &lt;script </a:t>
            </a:r>
            <a:r>
              <a:rPr lang="en-US" sz="1200" b="1" dirty="0" err="1" smtClean="0">
                <a:latin typeface="Consolas"/>
                <a:cs typeface="Consolas"/>
              </a:rPr>
              <a:t>src</a:t>
            </a:r>
            <a:r>
              <a:rPr lang="en-US" sz="1200" b="1" dirty="0" smtClean="0">
                <a:latin typeface="Consolas"/>
                <a:cs typeface="Consolas"/>
              </a:rPr>
              <a:t>="//</a:t>
            </a:r>
            <a:r>
              <a:rPr lang="en-US" sz="1200" b="1" dirty="0" err="1" smtClean="0">
                <a:latin typeface="Consolas"/>
                <a:cs typeface="Consolas"/>
              </a:rPr>
              <a:t>ajax.googleapis.com</a:t>
            </a:r>
            <a:r>
              <a:rPr lang="en-US" sz="1200" b="1" dirty="0" smtClean="0">
                <a:latin typeface="Consolas"/>
                <a:cs typeface="Consolas"/>
              </a:rPr>
              <a:t>/</a:t>
            </a:r>
            <a:r>
              <a:rPr lang="en-US" sz="1200" b="1" dirty="0" err="1" smtClean="0">
                <a:latin typeface="Consolas"/>
                <a:cs typeface="Consolas"/>
              </a:rPr>
              <a:t>ajax</a:t>
            </a:r>
            <a:r>
              <a:rPr lang="en-US" sz="1200" b="1" dirty="0" smtClean="0">
                <a:latin typeface="Consolas"/>
                <a:cs typeface="Consolas"/>
              </a:rPr>
              <a:t>/libs/</a:t>
            </a:r>
            <a:r>
              <a:rPr lang="en-US" sz="1200" b="1" dirty="0" err="1" smtClean="0">
                <a:latin typeface="Consolas"/>
                <a:cs typeface="Consolas"/>
              </a:rPr>
              <a:t>jquery</a:t>
            </a:r>
            <a:r>
              <a:rPr lang="en-US" sz="1200" b="1" dirty="0" smtClean="0">
                <a:latin typeface="Consolas"/>
                <a:cs typeface="Consolas"/>
              </a:rPr>
              <a:t>/</a:t>
            </a:r>
            <a:r>
              <a:rPr lang="en-US" sz="1200" b="1" dirty="0" smtClean="0">
                <a:latin typeface="Consolas"/>
                <a:cs typeface="Consolas"/>
              </a:rPr>
              <a:t>1.11.1</a:t>
            </a:r>
            <a:r>
              <a:rPr lang="en-US" sz="1200" b="1" dirty="0" smtClean="0">
                <a:latin typeface="Consolas"/>
                <a:cs typeface="Consolas"/>
              </a:rPr>
              <a:t>/</a:t>
            </a:r>
            <a:r>
              <a:rPr lang="en-US" sz="1200" b="1" dirty="0" err="1" smtClean="0">
                <a:latin typeface="Consolas"/>
                <a:cs typeface="Consolas"/>
              </a:rPr>
              <a:t>jquery.min.js</a:t>
            </a:r>
            <a:r>
              <a:rPr lang="en-US" sz="1200" b="1" dirty="0" smtClean="0">
                <a:latin typeface="Consolas"/>
                <a:cs typeface="Consolas"/>
              </a:rPr>
              <a:t>"&gt;</a:t>
            </a:r>
            <a:br>
              <a:rPr lang="en-US" sz="1200" b="1" dirty="0" smtClean="0">
                <a:latin typeface="Consolas"/>
                <a:cs typeface="Consolas"/>
              </a:rPr>
            </a:br>
            <a:r>
              <a:rPr lang="en-US" sz="1200" b="1" dirty="0" smtClean="0">
                <a:latin typeface="Consolas"/>
                <a:cs typeface="Consolas"/>
              </a:rPr>
              <a:t>  &lt;/script&gt;&lt;script type="text/</a:t>
            </a:r>
            <a:r>
              <a:rPr lang="en-US" sz="1200" b="1" dirty="0" err="1" smtClean="0">
                <a:latin typeface="Consolas"/>
                <a:cs typeface="Consolas"/>
              </a:rPr>
              <a:t>javascript</a:t>
            </a:r>
            <a:r>
              <a:rPr lang="en-US" sz="1200" b="1" dirty="0" smtClean="0">
                <a:latin typeface="Consolas"/>
                <a:cs typeface="Consolas"/>
              </a:rPr>
              <a:t>"&gt;</a:t>
            </a:r>
          </a:p>
          <a:p>
            <a:pPr algn="l">
              <a:spcBef>
                <a:spcPts val="0"/>
              </a:spcBef>
            </a:pPr>
            <a:r>
              <a:rPr lang="en-US" sz="1200" b="1" dirty="0" smtClean="0">
                <a:latin typeface="Consolas"/>
                <a:cs typeface="Consolas"/>
              </a:rPr>
              <a:t>    </a:t>
            </a:r>
            <a:r>
              <a:rPr lang="en-US" sz="1200" b="1" dirty="0" err="1" smtClean="0">
                <a:latin typeface="Consolas"/>
                <a:cs typeface="Consolas"/>
              </a:rPr>
              <a:t>var</a:t>
            </a:r>
            <a:r>
              <a:rPr lang="en-US" sz="1200" b="1" dirty="0" smtClean="0">
                <a:latin typeface="Consolas"/>
                <a:cs typeface="Consolas"/>
              </a:rPr>
              <a:t> map;</a:t>
            </a:r>
          </a:p>
          <a:p>
            <a:pPr algn="l">
              <a:spcBef>
                <a:spcPts val="0"/>
              </a:spcBef>
            </a:pPr>
            <a:r>
              <a:rPr lang="en-US" sz="1200" b="1" dirty="0" smtClean="0">
                <a:latin typeface="Consolas"/>
                <a:cs typeface="Consolas"/>
              </a:rPr>
              <a:t>    </a:t>
            </a:r>
            <a:r>
              <a:rPr lang="en-US" sz="1200" b="1" dirty="0" err="1" smtClean="0">
                <a:latin typeface="Consolas"/>
                <a:cs typeface="Consolas"/>
              </a:rPr>
              <a:t>var</a:t>
            </a:r>
            <a:r>
              <a:rPr lang="en-US" sz="1200" b="1" dirty="0" smtClean="0">
                <a:latin typeface="Consolas"/>
                <a:cs typeface="Consolas"/>
              </a:rPr>
              <a:t> </a:t>
            </a:r>
            <a:r>
              <a:rPr lang="en-US" sz="1200" b="1" dirty="0" err="1" smtClean="0">
                <a:latin typeface="Consolas"/>
                <a:cs typeface="Consolas"/>
              </a:rPr>
              <a:t>loadMap</a:t>
            </a:r>
            <a:r>
              <a:rPr lang="en-US" sz="1200" b="1" dirty="0" smtClean="0">
                <a:latin typeface="Consolas"/>
                <a:cs typeface="Consolas"/>
              </a:rPr>
              <a:t> = function() {</a:t>
            </a:r>
          </a:p>
          <a:p>
            <a:pPr algn="l">
              <a:spcBef>
                <a:spcPts val="0"/>
              </a:spcBef>
            </a:pPr>
            <a:r>
              <a:rPr lang="en-US" sz="1200" b="1" dirty="0" smtClean="0">
                <a:latin typeface="Consolas"/>
                <a:cs typeface="Consolas"/>
              </a:rPr>
              <a:t>        </a:t>
            </a:r>
            <a:r>
              <a:rPr lang="en-US" sz="1200" b="1" dirty="0" err="1" smtClean="0">
                <a:latin typeface="Consolas"/>
                <a:cs typeface="Consolas"/>
              </a:rPr>
              <a:t>var</a:t>
            </a:r>
            <a:r>
              <a:rPr lang="en-US" sz="1200" b="1" dirty="0" smtClean="0">
                <a:latin typeface="Consolas"/>
                <a:cs typeface="Consolas"/>
              </a:rPr>
              <a:t> </a:t>
            </a:r>
            <a:r>
              <a:rPr lang="en-US" sz="1200" b="1" dirty="0" err="1" smtClean="0">
                <a:latin typeface="Consolas"/>
                <a:cs typeface="Consolas"/>
              </a:rPr>
              <a:t>myOptions</a:t>
            </a:r>
            <a:r>
              <a:rPr lang="en-US" sz="1200" b="1" dirty="0" smtClean="0">
                <a:latin typeface="Consolas"/>
                <a:cs typeface="Consolas"/>
              </a:rPr>
              <a:t> = {</a:t>
            </a:r>
          </a:p>
          <a:p>
            <a:pPr algn="l">
              <a:spcBef>
                <a:spcPts val="0"/>
              </a:spcBef>
            </a:pPr>
            <a:r>
              <a:rPr lang="en-US" sz="1200" b="1" dirty="0" smtClean="0">
                <a:latin typeface="Consolas"/>
                <a:cs typeface="Consolas"/>
              </a:rPr>
              <a:t>               center</a:t>
            </a:r>
            <a:r>
              <a:rPr lang="en-US" sz="1200" b="1" dirty="0" smtClean="0">
                <a:latin typeface="Consolas"/>
                <a:cs typeface="Consolas"/>
              </a:rPr>
              <a:t>: { lat:50.668, lng:4.622 },</a:t>
            </a:r>
            <a:endParaRPr lang="en-US" sz="1200" b="1" dirty="0" smtClean="0">
              <a:latin typeface="Consolas"/>
              <a:cs typeface="Consolas"/>
            </a:endParaRPr>
          </a:p>
          <a:p>
            <a:pPr algn="l">
              <a:spcBef>
                <a:spcPts val="0"/>
              </a:spcBef>
            </a:pPr>
            <a:r>
              <a:rPr lang="en-US" sz="1200" b="1" dirty="0" smtClean="0">
                <a:latin typeface="Consolas"/>
                <a:cs typeface="Consolas"/>
              </a:rPr>
              <a:t>               zoom: </a:t>
            </a:r>
            <a:r>
              <a:rPr lang="en-US" sz="1200" b="1" dirty="0" smtClean="0">
                <a:latin typeface="Consolas"/>
                <a:cs typeface="Consolas"/>
              </a:rPr>
              <a:t>11</a:t>
            </a:r>
            <a:endParaRPr lang="en-US" sz="1200" b="1" dirty="0" smtClean="0">
              <a:latin typeface="Consolas"/>
              <a:cs typeface="Consolas"/>
            </a:endParaRPr>
          </a:p>
          <a:p>
            <a:pPr algn="l">
              <a:spcBef>
                <a:spcPts val="0"/>
              </a:spcBef>
            </a:pPr>
            <a:r>
              <a:rPr lang="en-US" sz="1200" b="1" dirty="0" smtClean="0">
                <a:latin typeface="Consolas"/>
                <a:cs typeface="Consolas"/>
              </a:rPr>
              <a:t>}</a:t>
            </a:r>
            <a:r>
              <a:rPr lang="en-US" sz="1200" b="1" dirty="0" smtClean="0">
                <a:latin typeface="Consolas"/>
                <a:cs typeface="Consolas"/>
              </a:rPr>
              <a:t>;</a:t>
            </a:r>
          </a:p>
          <a:p>
            <a:pPr algn="l">
              <a:spcBef>
                <a:spcPts val="0"/>
              </a:spcBef>
            </a:pPr>
            <a:r>
              <a:rPr lang="en-US" sz="1200" b="1" dirty="0" smtClean="0">
                <a:latin typeface="Consolas"/>
                <a:cs typeface="Consolas"/>
              </a:rPr>
              <a:t>      map = new </a:t>
            </a:r>
            <a:r>
              <a:rPr lang="en-US" sz="1200" b="1" dirty="0" err="1" smtClean="0">
                <a:latin typeface="Consolas"/>
                <a:cs typeface="Consolas"/>
              </a:rPr>
              <a:t>google.maps.Map</a:t>
            </a:r>
            <a:r>
              <a:rPr lang="en-US" sz="1200" b="1" dirty="0" smtClean="0">
                <a:latin typeface="Consolas"/>
                <a:cs typeface="Consolas"/>
              </a:rPr>
              <a:t>(</a:t>
            </a:r>
            <a:r>
              <a:rPr lang="en-US" sz="1200" b="1" dirty="0" err="1" smtClean="0">
                <a:latin typeface="Consolas"/>
                <a:cs typeface="Consolas"/>
              </a:rPr>
              <a:t>document.getElementById</a:t>
            </a:r>
            <a:r>
              <a:rPr lang="en-US" sz="1200" b="1" dirty="0" smtClean="0">
                <a:latin typeface="Consolas"/>
                <a:cs typeface="Consolas"/>
              </a:rPr>
              <a:t>("map"), </a:t>
            </a:r>
            <a:r>
              <a:rPr lang="en-US" sz="1200" b="1" dirty="0" err="1" smtClean="0">
                <a:latin typeface="Consolas"/>
                <a:cs typeface="Consolas"/>
              </a:rPr>
              <a:t>myOptions</a:t>
            </a:r>
            <a:r>
              <a:rPr lang="en-US" sz="1200" b="1" dirty="0" smtClean="0">
                <a:latin typeface="Consolas"/>
                <a:cs typeface="Consolas"/>
              </a:rPr>
              <a:t>);</a:t>
            </a:r>
          </a:p>
          <a:p>
            <a:pPr algn="l">
              <a:spcBef>
                <a:spcPts val="0"/>
              </a:spcBef>
            </a:pPr>
            <a:r>
              <a:rPr lang="en-US" sz="1200" b="1" dirty="0" smtClean="0">
                <a:latin typeface="Consolas"/>
                <a:cs typeface="Consolas"/>
              </a:rPr>
              <a:t>    };</a:t>
            </a:r>
          </a:p>
          <a:p>
            <a:pPr algn="l">
              <a:spcBef>
                <a:spcPts val="0"/>
              </a:spcBef>
            </a:pPr>
            <a:r>
              <a:rPr lang="en-US" sz="1200" b="1" dirty="0" smtClean="0">
                <a:latin typeface="Consolas"/>
                <a:cs typeface="Consolas"/>
              </a:rPr>
              <a:t>    </a:t>
            </a:r>
            <a:r>
              <a:rPr lang="en-US" sz="1200" b="1" dirty="0" err="1" smtClean="0">
                <a:latin typeface="Consolas"/>
                <a:cs typeface="Consolas"/>
              </a:rPr>
              <a:t>window.onload</a:t>
            </a:r>
            <a:r>
              <a:rPr lang="en-US" sz="1200" b="1" dirty="0" smtClean="0">
                <a:latin typeface="Consolas"/>
                <a:cs typeface="Consolas"/>
              </a:rPr>
              <a:t> = function() { </a:t>
            </a:r>
            <a:r>
              <a:rPr lang="en-US" sz="1200" b="1" dirty="0" err="1" smtClean="0">
                <a:latin typeface="Consolas"/>
                <a:cs typeface="Consolas"/>
              </a:rPr>
              <a:t>loadMap</a:t>
            </a:r>
            <a:r>
              <a:rPr lang="en-US" sz="1200" b="1" dirty="0" smtClean="0">
                <a:latin typeface="Consolas"/>
                <a:cs typeface="Consolas"/>
              </a:rPr>
              <a:t>(); }</a:t>
            </a:r>
          </a:p>
          <a:p>
            <a:pPr algn="l">
              <a:spcBef>
                <a:spcPts val="0"/>
              </a:spcBef>
            </a:pPr>
            <a:r>
              <a:rPr lang="en-US" sz="1200" b="1" dirty="0" smtClean="0">
                <a:latin typeface="Consolas"/>
                <a:cs typeface="Consolas"/>
              </a:rPr>
              <a:t>  &lt;/script&gt;</a:t>
            </a:r>
          </a:p>
          <a:p>
            <a:pPr algn="l">
              <a:spcBef>
                <a:spcPts val="0"/>
              </a:spcBef>
            </a:pPr>
            <a:r>
              <a:rPr lang="en-US" sz="1200" b="1" dirty="0" smtClean="0">
                <a:latin typeface="Consolas"/>
                <a:cs typeface="Consolas"/>
              </a:rPr>
              <a:t>&lt;/head&gt;&lt;body&gt;</a:t>
            </a:r>
          </a:p>
          <a:p>
            <a:pPr algn="l">
              <a:spcBef>
                <a:spcPts val="0"/>
              </a:spcBef>
            </a:pPr>
            <a:r>
              <a:rPr lang="en-US" sz="1200" b="1" dirty="0" smtClean="0">
                <a:latin typeface="Consolas"/>
                <a:cs typeface="Consolas"/>
              </a:rPr>
              <a:t>  &lt;div id="map" style="width:500px;height:500px;"&gt;&lt;/div&gt;</a:t>
            </a:r>
          </a:p>
          <a:p>
            <a:pPr algn="l">
              <a:spcBef>
                <a:spcPts val="0"/>
              </a:spcBef>
            </a:pPr>
            <a:r>
              <a:rPr lang="en-US" sz="1200" b="1" dirty="0" smtClean="0">
                <a:latin typeface="Consolas"/>
                <a:cs typeface="Consolas"/>
              </a:rPr>
              <a:t>&lt;/body&gt;&lt;/html&gt;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3213478" y="2863781"/>
            <a:ext cx="1979526" cy="180869"/>
          </a:xfrm>
          <a:prstGeom prst="rect">
            <a:avLst/>
          </a:prstGeom>
          <a:solidFill>
            <a:srgbClr val="FFFF00">
              <a:alpha val="38000"/>
            </a:srgb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 bwMode="auto">
          <a:xfrm>
            <a:off x="2111450" y="3814524"/>
            <a:ext cx="581128" cy="149051"/>
          </a:xfrm>
          <a:prstGeom prst="rect">
            <a:avLst/>
          </a:prstGeom>
          <a:solidFill>
            <a:srgbClr val="FFC000">
              <a:alpha val="38000"/>
            </a:srgb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9191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Google Maps: Event handlers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can we tell</a:t>
            </a:r>
            <a:br>
              <a:rPr lang="en-US" dirty="0" smtClean="0"/>
            </a:br>
            <a:r>
              <a:rPr lang="en-US" dirty="0" smtClean="0"/>
              <a:t>when the user</a:t>
            </a:r>
            <a:br>
              <a:rPr lang="en-US" dirty="0" smtClean="0"/>
            </a:br>
            <a:r>
              <a:rPr lang="en-US" dirty="0" smtClean="0"/>
              <a:t>interacts with </a:t>
            </a:r>
            <a:br>
              <a:rPr lang="en-US" dirty="0" smtClean="0"/>
            </a:br>
            <a:r>
              <a:rPr lang="en-US" dirty="0" smtClean="0"/>
              <a:t>the map?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Solution: Install event handlers!</a:t>
            </a:r>
          </a:p>
          <a:p>
            <a:r>
              <a:rPr lang="en-US" dirty="0" smtClean="0"/>
              <a:t>Example: Get position after left click</a:t>
            </a:r>
          </a:p>
          <a:p>
            <a:pPr lvl="1"/>
            <a:r>
              <a:rPr lang="en-US" dirty="0" smtClean="0"/>
              <a:t>Add a listener for the 'click' event on your map</a:t>
            </a:r>
          </a:p>
          <a:p>
            <a:pPr lvl="1"/>
            <a:r>
              <a:rPr lang="en-US" dirty="0" smtClean="0"/>
              <a:t>Callback will receive an object that describes the event</a:t>
            </a:r>
          </a:p>
          <a:p>
            <a:pPr lvl="1"/>
            <a:r>
              <a:rPr lang="en-US" dirty="0" smtClean="0"/>
              <a:t>This object contains, e.g., the latitude and the longitude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3F590D-1EE3-4679-BAB2-47D8C4772F51}" type="slidenum">
              <a:rPr lang="en-GB" smtClean="0"/>
              <a:pPr/>
              <a:t>48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Université catholique de Louvain</a:t>
            </a:r>
            <a:endParaRPr lang="en-GB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61952" y="1718263"/>
            <a:ext cx="4280598" cy="175432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>
              <a:spcBef>
                <a:spcPts val="0"/>
              </a:spcBef>
            </a:pPr>
            <a:r>
              <a:rPr lang="en-US" sz="1200" b="1" dirty="0" err="1" smtClean="0">
                <a:latin typeface="Consolas"/>
                <a:cs typeface="Consolas"/>
              </a:rPr>
              <a:t>google.maps.event.addListener</a:t>
            </a:r>
            <a:r>
              <a:rPr lang="en-US" sz="1200" b="1" dirty="0" smtClean="0">
                <a:latin typeface="Consolas"/>
                <a:cs typeface="Consolas"/>
              </a:rPr>
              <a:t>(map, </a:t>
            </a:r>
            <a:r>
              <a:rPr lang="en-US" sz="1200" b="1" dirty="0">
                <a:latin typeface="Consolas"/>
                <a:cs typeface="Consolas"/>
              </a:rPr>
              <a:t>"</a:t>
            </a:r>
            <a:r>
              <a:rPr lang="en-US" sz="1200" b="1" dirty="0" smtClean="0">
                <a:latin typeface="Consolas"/>
                <a:cs typeface="Consolas"/>
              </a:rPr>
              <a:t>click</a:t>
            </a:r>
            <a:r>
              <a:rPr lang="en-US" sz="1200" b="1" dirty="0">
                <a:latin typeface="Consolas"/>
                <a:cs typeface="Consolas"/>
              </a:rPr>
              <a:t>", </a:t>
            </a:r>
            <a:r>
              <a:rPr lang="en-US" sz="1200" b="1" dirty="0" smtClean="0">
                <a:latin typeface="Consolas"/>
                <a:cs typeface="Consolas"/>
              </a:rPr>
              <a:t/>
            </a:r>
            <a:br>
              <a:rPr lang="en-US" sz="1200" b="1" dirty="0" smtClean="0">
                <a:latin typeface="Consolas"/>
                <a:cs typeface="Consolas"/>
              </a:rPr>
            </a:br>
            <a:r>
              <a:rPr lang="en-US" sz="1200" b="1" dirty="0" smtClean="0">
                <a:latin typeface="Consolas"/>
                <a:cs typeface="Consolas"/>
              </a:rPr>
              <a:t>  function( event ){</a:t>
            </a:r>
          </a:p>
          <a:p>
            <a:pPr algn="l">
              <a:spcBef>
                <a:spcPts val="0"/>
              </a:spcBef>
            </a:pPr>
            <a:r>
              <a:rPr lang="en-US" sz="1200" b="1" dirty="0" smtClean="0">
                <a:latin typeface="Consolas"/>
                <a:cs typeface="Consolas"/>
              </a:rPr>
              <a:t>    </a:t>
            </a:r>
            <a:r>
              <a:rPr lang="en-US" sz="1200" b="1" dirty="0">
                <a:latin typeface="Consolas"/>
                <a:cs typeface="Consolas"/>
              </a:rPr>
              <a:t>$("#</a:t>
            </a:r>
            <a:r>
              <a:rPr lang="en-US" sz="1200" b="1" dirty="0" err="1">
                <a:latin typeface="Consolas"/>
                <a:cs typeface="Consolas"/>
              </a:rPr>
              <a:t>pos</a:t>
            </a:r>
            <a:r>
              <a:rPr lang="en-US" sz="1200" b="1" dirty="0">
                <a:latin typeface="Consolas"/>
                <a:cs typeface="Consolas"/>
              </a:rPr>
              <a:t>")</a:t>
            </a:r>
            <a:r>
              <a:rPr lang="en-US" sz="1200" b="1" dirty="0" smtClean="0">
                <a:latin typeface="Consolas"/>
                <a:cs typeface="Consolas"/>
              </a:rPr>
              <a:t>.</a:t>
            </a:r>
            <a:r>
              <a:rPr lang="en-US" sz="1200" b="1" dirty="0" err="1" smtClean="0">
                <a:latin typeface="Consolas"/>
                <a:cs typeface="Consolas"/>
              </a:rPr>
              <a:t>innerHTML</a:t>
            </a:r>
            <a:r>
              <a:rPr lang="en-US" sz="1200" b="1" dirty="0" smtClean="0">
                <a:latin typeface="Consolas"/>
                <a:cs typeface="Consolas"/>
              </a:rPr>
              <a:t/>
            </a:r>
            <a:br>
              <a:rPr lang="en-US" sz="1200" b="1" dirty="0" smtClean="0">
                <a:latin typeface="Consolas"/>
                <a:cs typeface="Consolas"/>
              </a:rPr>
            </a:br>
            <a:r>
              <a:rPr lang="en-US" sz="1200" b="1" dirty="0" smtClean="0">
                <a:latin typeface="Consolas"/>
                <a:cs typeface="Consolas"/>
              </a:rPr>
              <a:t>     = '</a:t>
            </a:r>
            <a:r>
              <a:rPr lang="en-US" sz="1200" b="1" dirty="0" err="1" smtClean="0">
                <a:latin typeface="Consolas"/>
                <a:cs typeface="Consolas"/>
              </a:rPr>
              <a:t>Lat</a:t>
            </a:r>
            <a:r>
              <a:rPr lang="en-US" sz="1200" b="1" dirty="0" smtClean="0">
                <a:latin typeface="Consolas"/>
                <a:cs typeface="Consolas"/>
              </a:rPr>
              <a:t>: ' + </a:t>
            </a:r>
            <a:r>
              <a:rPr lang="en-US" sz="1200" b="1" dirty="0" err="1" smtClean="0">
                <a:latin typeface="Consolas"/>
                <a:cs typeface="Consolas"/>
              </a:rPr>
              <a:t>event.latLng.lat</a:t>
            </a:r>
            <a:r>
              <a:rPr lang="en-US" sz="1200" b="1" dirty="0" smtClean="0">
                <a:latin typeface="Consolas"/>
                <a:cs typeface="Consolas"/>
              </a:rPr>
              <a:t>() + </a:t>
            </a:r>
            <a:br>
              <a:rPr lang="en-US" sz="1200" b="1" dirty="0" smtClean="0">
                <a:latin typeface="Consolas"/>
                <a:cs typeface="Consolas"/>
              </a:rPr>
            </a:br>
            <a:r>
              <a:rPr lang="en-US" sz="1200" b="1" dirty="0" smtClean="0">
                <a:latin typeface="Consolas"/>
                <a:cs typeface="Consolas"/>
              </a:rPr>
              <a:t>       ', </a:t>
            </a:r>
            <a:r>
              <a:rPr lang="en-US" sz="1200" b="1" dirty="0" err="1" smtClean="0">
                <a:latin typeface="Consolas"/>
                <a:cs typeface="Consolas"/>
              </a:rPr>
              <a:t>lon</a:t>
            </a:r>
            <a:r>
              <a:rPr lang="en-US" sz="1200" b="1" dirty="0" smtClean="0">
                <a:latin typeface="Consolas"/>
                <a:cs typeface="Consolas"/>
              </a:rPr>
              <a:t>: ' + </a:t>
            </a:r>
            <a:r>
              <a:rPr lang="en-US" sz="1200" b="1" dirty="0" err="1" smtClean="0">
                <a:latin typeface="Consolas"/>
                <a:cs typeface="Consolas"/>
              </a:rPr>
              <a:t>event.latLng.lng</a:t>
            </a:r>
            <a:r>
              <a:rPr lang="en-US" sz="1200" b="1" dirty="0" smtClean="0">
                <a:latin typeface="Consolas"/>
                <a:cs typeface="Consolas"/>
              </a:rPr>
              <a:t>();</a:t>
            </a:r>
          </a:p>
          <a:p>
            <a:pPr algn="l">
              <a:spcBef>
                <a:spcPts val="0"/>
              </a:spcBef>
            </a:pPr>
            <a:r>
              <a:rPr lang="en-US" sz="1200" b="1" dirty="0" smtClean="0">
                <a:latin typeface="Consolas"/>
                <a:cs typeface="Consolas"/>
              </a:rPr>
              <a:t>  }</a:t>
            </a:r>
            <a:br>
              <a:rPr lang="en-US" sz="1200" b="1" dirty="0" smtClean="0">
                <a:latin typeface="Consolas"/>
                <a:cs typeface="Consolas"/>
              </a:rPr>
            </a:br>
            <a:r>
              <a:rPr lang="en-US" sz="1200" b="1" dirty="0" smtClean="0">
                <a:latin typeface="Consolas"/>
                <a:cs typeface="Consolas"/>
              </a:rPr>
              <a:t>);</a:t>
            </a:r>
          </a:p>
          <a:p>
            <a:pPr algn="l">
              <a:spcBef>
                <a:spcPts val="0"/>
              </a:spcBef>
            </a:pPr>
            <a:r>
              <a:rPr lang="en-US" sz="1200" b="1" dirty="0" smtClean="0">
                <a:latin typeface="Consolas"/>
                <a:cs typeface="Consolas"/>
              </a:rPr>
              <a:t>...</a:t>
            </a:r>
          </a:p>
          <a:p>
            <a:pPr algn="l">
              <a:spcBef>
                <a:spcPts val="0"/>
              </a:spcBef>
            </a:pPr>
            <a:r>
              <a:rPr lang="en-US" sz="1200" b="1" dirty="0" smtClean="0">
                <a:latin typeface="Consolas"/>
                <a:cs typeface="Consolas"/>
              </a:rPr>
              <a:t>&lt;div id="</a:t>
            </a:r>
            <a:r>
              <a:rPr lang="en-US" sz="1200" b="1" dirty="0" err="1" smtClean="0">
                <a:latin typeface="Consolas"/>
                <a:cs typeface="Consolas"/>
              </a:rPr>
              <a:t>pos</a:t>
            </a:r>
            <a:r>
              <a:rPr lang="en-US" sz="1200" b="1" dirty="0" smtClean="0">
                <a:latin typeface="Consolas"/>
                <a:cs typeface="Consolas"/>
              </a:rPr>
              <a:t>"&gt;&lt;/div&gt;</a:t>
            </a:r>
          </a:p>
        </p:txBody>
      </p:sp>
    </p:spTree>
    <p:extLst>
      <p:ext uri="{BB962C8B-B14F-4D97-AF65-F5344CB8AC3E}">
        <p14:creationId xmlns:p14="http://schemas.microsoft.com/office/powerpoint/2010/main" val="4205874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Google Maps: Installing markers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0599" y="4421275"/>
            <a:ext cx="7902191" cy="1769974"/>
          </a:xfrm>
        </p:spPr>
        <p:txBody>
          <a:bodyPr/>
          <a:lstStyle/>
          <a:p>
            <a:r>
              <a:rPr lang="en-US" smtClean="0"/>
              <a:t>You can create 'markers' (    ) on the map</a:t>
            </a:r>
          </a:p>
          <a:p>
            <a:r>
              <a:rPr lang="en-US" smtClean="0"/>
              <a:t>Markers, too, can have event handlers</a:t>
            </a:r>
          </a:p>
          <a:p>
            <a:pPr lvl="1"/>
            <a:r>
              <a:rPr lang="en-US" smtClean="0"/>
              <a:t>Example: Pop up a little window when some clicks on marker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3F590D-1EE3-4679-BAB2-47D8C4772F51}" type="slidenum">
              <a:rPr lang="en-GB" smtClean="0"/>
              <a:pPr/>
              <a:t>49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Université catholique de Louvain</a:t>
            </a:r>
            <a:endParaRPr lang="en-GB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190541" y="1818747"/>
            <a:ext cx="5697416" cy="21236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>
              <a:spcBef>
                <a:spcPts val="0"/>
              </a:spcBef>
            </a:pPr>
            <a:r>
              <a:rPr lang="en-US" sz="1200" b="1" dirty="0" err="1" smtClean="0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sz="1200" b="1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err="1" smtClean="0">
                <a:latin typeface="Courier New" pitchFamily="49" charset="0"/>
                <a:cs typeface="Courier New" pitchFamily="49" charset="0"/>
              </a:rPr>
              <a:t>myPos</a:t>
            </a:r>
            <a:r>
              <a:rPr lang="en-US" sz="1200" b="1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200" b="1" dirty="0" smtClean="0">
                <a:latin typeface="Courier New" pitchFamily="49" charset="0"/>
                <a:cs typeface="Courier New" pitchFamily="49" charset="0"/>
              </a:rPr>
              <a:t>new </a:t>
            </a:r>
            <a:r>
              <a:rPr lang="en-US" sz="1200" b="1" dirty="0" err="1" smtClean="0">
                <a:latin typeface="Courier New" pitchFamily="49" charset="0"/>
                <a:cs typeface="Courier New" pitchFamily="49" charset="0"/>
              </a:rPr>
              <a:t>google.maps.LatLng</a:t>
            </a:r>
            <a:r>
              <a:rPr lang="en-US" sz="1200" b="1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200" b="1" dirty="0">
                <a:latin typeface="Consolas"/>
                <a:cs typeface="Consolas"/>
              </a:rPr>
              <a:t>50.668</a:t>
            </a:r>
            <a:r>
              <a:rPr lang="en-US" sz="1200" b="1" dirty="0" smtClean="0">
                <a:latin typeface="Courier New" pitchFamily="49" charset="0"/>
                <a:cs typeface="Courier New" pitchFamily="49" charset="0"/>
              </a:rPr>
              <a:t>,</a:t>
            </a:r>
            <a:r>
              <a:rPr lang="en-US" sz="1200" b="1" dirty="0">
                <a:latin typeface="Consolas"/>
                <a:cs typeface="Consolas"/>
              </a:rPr>
              <a:t> 4.622</a:t>
            </a:r>
            <a:r>
              <a:rPr lang="en-US" sz="1200" b="1" dirty="0" smtClean="0">
                <a:latin typeface="Courier New" pitchFamily="49" charset="0"/>
                <a:cs typeface="Courier New" pitchFamily="49" charset="0"/>
              </a:rPr>
              <a:t>);</a:t>
            </a:r>
          </a:p>
          <a:p>
            <a:pPr algn="l">
              <a:spcBef>
                <a:spcPts val="0"/>
              </a:spcBef>
            </a:pPr>
            <a:r>
              <a:rPr lang="en-US" sz="1200" b="1" dirty="0" err="1" smtClean="0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sz="1200" b="1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smtClean="0">
                <a:latin typeface="Courier New" pitchFamily="49" charset="0"/>
                <a:cs typeface="Courier New" pitchFamily="49" charset="0"/>
              </a:rPr>
              <a:t>marker = new </a:t>
            </a:r>
            <a:r>
              <a:rPr lang="en-US" sz="1200" b="1" dirty="0" err="1" smtClean="0">
                <a:latin typeface="Courier New" pitchFamily="49" charset="0"/>
                <a:cs typeface="Courier New" pitchFamily="49" charset="0"/>
              </a:rPr>
              <a:t>google.maps.Marker</a:t>
            </a:r>
            <a:r>
              <a:rPr lang="en-US" sz="1200" b="1" dirty="0" smtClean="0">
                <a:latin typeface="Courier New" pitchFamily="49" charset="0"/>
                <a:cs typeface="Courier New" pitchFamily="49" charset="0"/>
              </a:rPr>
              <a:t>({</a:t>
            </a:r>
            <a:br>
              <a:rPr lang="en-US" sz="1200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200" b="1" dirty="0" smtClean="0">
                <a:latin typeface="Courier New" pitchFamily="49" charset="0"/>
                <a:cs typeface="Courier New" pitchFamily="49" charset="0"/>
              </a:rPr>
              <a:t>  position: </a:t>
            </a:r>
            <a:r>
              <a:rPr lang="en-US" sz="1200" b="1" dirty="0" err="1" smtClean="0">
                <a:latin typeface="Courier New" pitchFamily="49" charset="0"/>
                <a:cs typeface="Courier New" pitchFamily="49" charset="0"/>
              </a:rPr>
              <a:t>myPos</a:t>
            </a:r>
            <a:r>
              <a:rPr lang="en-US" sz="1200" b="1" dirty="0" smtClean="0"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1200" b="1" dirty="0" err="1" smtClean="0">
                <a:latin typeface="Courier New" pitchFamily="49" charset="0"/>
                <a:cs typeface="Courier New" pitchFamily="49" charset="0"/>
              </a:rPr>
              <a:t>draggable:false</a:t>
            </a:r>
            <a:endParaRPr lang="en-US" sz="1200" b="1" dirty="0" smtClean="0">
              <a:latin typeface="Courier New" pitchFamily="49" charset="0"/>
              <a:cs typeface="Courier New" pitchFamily="49" charset="0"/>
            </a:endParaRPr>
          </a:p>
          <a:p>
            <a:pPr algn="l">
              <a:spcBef>
                <a:spcPts val="0"/>
              </a:spcBef>
            </a:pPr>
            <a:r>
              <a:rPr lang="en-US" sz="1200" b="1" dirty="0" smtClean="0">
                <a:latin typeface="Courier New" pitchFamily="49" charset="0"/>
                <a:cs typeface="Courier New" pitchFamily="49" charset="0"/>
              </a:rPr>
              <a:t>});</a:t>
            </a:r>
          </a:p>
          <a:p>
            <a:pPr algn="l">
              <a:spcBef>
                <a:spcPts val="0"/>
              </a:spcBef>
            </a:pPr>
            <a:r>
              <a:rPr lang="en-US" sz="1200" b="1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1200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200" b="1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1200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200" b="1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1200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200" b="1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1200" b="1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200" b="1" dirty="0" smtClean="0">
                <a:latin typeface="Courier New" pitchFamily="49" charset="0"/>
                <a:cs typeface="Courier New" pitchFamily="49" charset="0"/>
              </a:rPr>
              <a:t/>
            </a:r>
            <a:br>
              <a:rPr lang="en-US" sz="1200" b="1" dirty="0" smtClean="0">
                <a:latin typeface="Courier New" pitchFamily="49" charset="0"/>
                <a:cs typeface="Courier New" pitchFamily="49" charset="0"/>
              </a:rPr>
            </a:br>
            <a:endParaRPr lang="en-US" sz="1200" b="1" dirty="0" smtClean="0">
              <a:latin typeface="Courier New" pitchFamily="49" charset="0"/>
              <a:cs typeface="Courier New" pitchFamily="49" charset="0"/>
            </a:endParaRPr>
          </a:p>
          <a:p>
            <a:pPr algn="l">
              <a:spcBef>
                <a:spcPts val="0"/>
              </a:spcBef>
            </a:pPr>
            <a:r>
              <a:rPr lang="en-US" sz="1200" b="1" dirty="0" err="1" smtClean="0">
                <a:latin typeface="Courier New" pitchFamily="49" charset="0"/>
                <a:cs typeface="Courier New" pitchFamily="49" charset="0"/>
              </a:rPr>
              <a:t>marker.setMap</a:t>
            </a:r>
            <a:r>
              <a:rPr lang="en-US" sz="1200" b="1" dirty="0" smtClean="0">
                <a:latin typeface="Courier New" pitchFamily="49" charset="0"/>
                <a:cs typeface="Courier New" pitchFamily="49" charset="0"/>
              </a:rPr>
              <a:t>(map);</a:t>
            </a:r>
          </a:p>
        </p:txBody>
      </p:sp>
      <p:pic>
        <p:nvPicPr>
          <p:cNvPr id="7" name="Picture 6" descr="marker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549724" y="4492922"/>
            <a:ext cx="418996" cy="44413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202274" y="2553956"/>
            <a:ext cx="5697416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l">
              <a:spcBef>
                <a:spcPts val="0"/>
              </a:spcBef>
            </a:pPr>
            <a:r>
              <a:rPr lang="en-US" sz="1200" b="1" dirty="0" smtClean="0">
                <a:latin typeface="Courier New" pitchFamily="49" charset="0"/>
                <a:cs typeface="Courier New" pitchFamily="49" charset="0"/>
              </a:rPr>
              <a:t>marker['</a:t>
            </a:r>
            <a:r>
              <a:rPr lang="en-US" sz="1200" b="1" dirty="0" err="1" smtClean="0">
                <a:latin typeface="Courier New" pitchFamily="49" charset="0"/>
                <a:cs typeface="Courier New" pitchFamily="49" charset="0"/>
              </a:rPr>
              <a:t>infowindow</a:t>
            </a:r>
            <a:r>
              <a:rPr lang="en-US" sz="1200" b="1" dirty="0" smtClean="0">
                <a:latin typeface="Courier New" pitchFamily="49" charset="0"/>
                <a:cs typeface="Courier New" pitchFamily="49" charset="0"/>
              </a:rPr>
              <a:t>'] = new </a:t>
            </a:r>
            <a:r>
              <a:rPr lang="en-US" sz="1200" b="1" dirty="0" err="1" smtClean="0">
                <a:latin typeface="Courier New" pitchFamily="49" charset="0"/>
                <a:cs typeface="Courier New" pitchFamily="49" charset="0"/>
              </a:rPr>
              <a:t>google.maps.InfoWindow</a:t>
            </a:r>
            <a:r>
              <a:rPr lang="en-US" sz="1200" b="1" dirty="0" smtClean="0">
                <a:latin typeface="Courier New" pitchFamily="49" charset="0"/>
                <a:cs typeface="Courier New" pitchFamily="49" charset="0"/>
              </a:rPr>
              <a:t>({</a:t>
            </a:r>
          </a:p>
          <a:p>
            <a:pPr algn="l">
              <a:spcBef>
                <a:spcPts val="0"/>
              </a:spcBef>
            </a:pPr>
            <a:r>
              <a:rPr lang="en-US" sz="1200" b="1" dirty="0" smtClean="0">
                <a:latin typeface="Courier New" pitchFamily="49" charset="0"/>
                <a:cs typeface="Courier New" pitchFamily="49" charset="0"/>
              </a:rPr>
              <a:t>  content: "This is a test"</a:t>
            </a:r>
          </a:p>
          <a:p>
            <a:pPr algn="l">
              <a:spcBef>
                <a:spcPts val="0"/>
              </a:spcBef>
            </a:pPr>
            <a:r>
              <a:rPr lang="en-US" sz="1200" b="1" dirty="0" smtClean="0">
                <a:latin typeface="Courier New" pitchFamily="49" charset="0"/>
                <a:cs typeface="Courier New" pitchFamily="49" charset="0"/>
              </a:rPr>
              <a:t>});</a:t>
            </a:r>
          </a:p>
          <a:p>
            <a:pPr algn="l">
              <a:spcBef>
                <a:spcPts val="0"/>
              </a:spcBef>
            </a:pPr>
            <a:r>
              <a:rPr lang="en-US" sz="1200" b="1" dirty="0" err="1" smtClean="0">
                <a:latin typeface="Courier New" pitchFamily="49" charset="0"/>
                <a:cs typeface="Courier New" pitchFamily="49" charset="0"/>
              </a:rPr>
              <a:t>google.maps.event.addListener</a:t>
            </a:r>
            <a:r>
              <a:rPr lang="en-US" sz="1200" b="1" dirty="0" smtClean="0">
                <a:latin typeface="Courier New" pitchFamily="49" charset="0"/>
                <a:cs typeface="Courier New" pitchFamily="49" charset="0"/>
              </a:rPr>
              <a:t>(marker, 'click', function() {</a:t>
            </a:r>
          </a:p>
          <a:p>
            <a:pPr algn="l">
              <a:spcBef>
                <a:spcPts val="0"/>
              </a:spcBef>
            </a:pPr>
            <a:r>
              <a:rPr lang="en-US" sz="1200" b="1" dirty="0" smtClean="0">
                <a:latin typeface="Courier New" pitchFamily="49" charset="0"/>
                <a:cs typeface="Courier New" pitchFamily="49" charset="0"/>
              </a:rPr>
              <a:t>  this['</a:t>
            </a:r>
            <a:r>
              <a:rPr lang="en-US" sz="1200" b="1" dirty="0" err="1" smtClean="0">
                <a:latin typeface="Courier New" pitchFamily="49" charset="0"/>
                <a:cs typeface="Courier New" pitchFamily="49" charset="0"/>
              </a:rPr>
              <a:t>infowindow</a:t>
            </a:r>
            <a:r>
              <a:rPr lang="en-US" sz="1200" b="1" dirty="0" smtClean="0">
                <a:latin typeface="Courier New" pitchFamily="49" charset="0"/>
                <a:cs typeface="Courier New" pitchFamily="49" charset="0"/>
              </a:rPr>
              <a:t>'].open(map, this);</a:t>
            </a:r>
          </a:p>
          <a:p>
            <a:pPr algn="l">
              <a:spcBef>
                <a:spcPts val="0"/>
              </a:spcBef>
            </a:pPr>
            <a:r>
              <a:rPr lang="en-US" sz="1200" b="1" dirty="0" smtClean="0">
                <a:latin typeface="Courier New" pitchFamily="49" charset="0"/>
                <a:cs typeface="Courier New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7810649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 simple client-side example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0600" y="5486400"/>
            <a:ext cx="7772400" cy="944545"/>
          </a:xfrm>
        </p:spPr>
        <p:txBody>
          <a:bodyPr/>
          <a:lstStyle/>
          <a:p>
            <a:r>
              <a:rPr lang="en-US" smtClean="0"/>
              <a:t>Example: Form validation</a:t>
            </a:r>
          </a:p>
          <a:p>
            <a:pPr lvl="1"/>
            <a:r>
              <a:rPr lang="en-US" smtClean="0"/>
              <a:t>Warns the user if no search term is specified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3F590D-1EE3-4679-BAB2-47D8C4772F51}" type="slidenum">
              <a:rPr lang="en-GB" smtClean="0"/>
              <a:pPr/>
              <a:t>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Université catholique de Louvain</a:t>
            </a:r>
            <a:endParaRPr lang="en-GB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37738" y="1436915"/>
            <a:ext cx="6530303" cy="397031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>
              <a:spcBef>
                <a:spcPts val="0"/>
              </a:spcBef>
            </a:pPr>
            <a:r>
              <a:rPr lang="en-US" sz="1200" b="1" dirty="0" smtClean="0">
                <a:latin typeface="Consolas"/>
                <a:cs typeface="Consolas"/>
              </a:rPr>
              <a:t>&lt;html&gt;</a:t>
            </a:r>
          </a:p>
          <a:p>
            <a:pPr algn="l">
              <a:spcBef>
                <a:spcPts val="0"/>
              </a:spcBef>
            </a:pPr>
            <a:r>
              <a:rPr lang="en-US" sz="1200" b="1" dirty="0" smtClean="0">
                <a:latin typeface="Consolas"/>
                <a:cs typeface="Consolas"/>
              </a:rPr>
              <a:t>  &lt;head&gt;&lt;title&gt;Test&lt;/title&gt;&lt;/head&gt;</a:t>
            </a:r>
          </a:p>
          <a:p>
            <a:pPr algn="l">
              <a:spcBef>
                <a:spcPts val="0"/>
              </a:spcBef>
            </a:pPr>
            <a:r>
              <a:rPr lang="en-US" sz="1200" b="1" dirty="0" smtClean="0">
                <a:latin typeface="Consolas"/>
                <a:cs typeface="Consolas"/>
              </a:rPr>
              <a:t>  &lt;script type="text/</a:t>
            </a:r>
            <a:r>
              <a:rPr lang="en-US" sz="1200" b="1" dirty="0" err="1" smtClean="0">
                <a:latin typeface="Consolas"/>
                <a:cs typeface="Consolas"/>
              </a:rPr>
              <a:t>javascript</a:t>
            </a:r>
            <a:r>
              <a:rPr lang="en-US" sz="1200" b="1" dirty="0" smtClean="0">
                <a:latin typeface="Consolas"/>
                <a:cs typeface="Consolas"/>
              </a:rPr>
              <a:t>"&gt;</a:t>
            </a:r>
          </a:p>
          <a:p>
            <a:pPr algn="l">
              <a:spcBef>
                <a:spcPts val="0"/>
              </a:spcBef>
            </a:pPr>
            <a:r>
              <a:rPr lang="en-US" sz="1200" b="1" dirty="0" smtClean="0">
                <a:latin typeface="Consolas"/>
                <a:cs typeface="Consolas"/>
              </a:rPr>
              <a:t>  &lt;!-- </a:t>
            </a:r>
          </a:p>
          <a:p>
            <a:pPr algn="l">
              <a:spcBef>
                <a:spcPts val="0"/>
              </a:spcBef>
            </a:pPr>
            <a:r>
              <a:rPr lang="en-US" sz="1200" b="1" dirty="0" smtClean="0">
                <a:latin typeface="Consolas"/>
                <a:cs typeface="Consolas"/>
              </a:rPr>
              <a:t>    function check(</a:t>
            </a:r>
            <a:r>
              <a:rPr lang="en-US" sz="1200" b="1" dirty="0" err="1" smtClean="0">
                <a:latin typeface="Consolas"/>
                <a:cs typeface="Consolas"/>
              </a:rPr>
              <a:t>myform</a:t>
            </a:r>
            <a:r>
              <a:rPr lang="en-US" sz="1200" b="1" dirty="0" smtClean="0">
                <a:latin typeface="Consolas"/>
                <a:cs typeface="Consolas"/>
              </a:rPr>
              <a:t>) {</a:t>
            </a:r>
          </a:p>
          <a:p>
            <a:pPr algn="l">
              <a:spcBef>
                <a:spcPts val="0"/>
              </a:spcBef>
            </a:pPr>
            <a:r>
              <a:rPr lang="en-US" sz="1200" b="1" dirty="0" smtClean="0">
                <a:latin typeface="Consolas"/>
                <a:cs typeface="Consolas"/>
              </a:rPr>
              <a:t>      if (</a:t>
            </a:r>
            <a:r>
              <a:rPr lang="en-US" sz="1200" b="1" dirty="0" err="1" smtClean="0">
                <a:latin typeface="Consolas"/>
                <a:cs typeface="Consolas"/>
              </a:rPr>
              <a:t>myform.term.value</a:t>
            </a:r>
            <a:r>
              <a:rPr lang="en-US" sz="1200" b="1" dirty="0" smtClean="0">
                <a:latin typeface="Consolas"/>
                <a:cs typeface="Consolas"/>
              </a:rPr>
              <a:t>=="") {</a:t>
            </a:r>
          </a:p>
          <a:p>
            <a:pPr algn="l">
              <a:spcBef>
                <a:spcPts val="0"/>
              </a:spcBef>
            </a:pPr>
            <a:r>
              <a:rPr lang="en-US" sz="1200" b="1" dirty="0" smtClean="0">
                <a:latin typeface="Consolas"/>
                <a:cs typeface="Consolas"/>
              </a:rPr>
              <a:t>        alert("Please enter a search term!");</a:t>
            </a:r>
          </a:p>
          <a:p>
            <a:pPr algn="l">
              <a:spcBef>
                <a:spcPts val="0"/>
              </a:spcBef>
            </a:pPr>
            <a:r>
              <a:rPr lang="en-US" sz="1200" b="1" dirty="0" smtClean="0">
                <a:latin typeface="Consolas"/>
                <a:cs typeface="Consolas"/>
              </a:rPr>
              <a:t>        return false;</a:t>
            </a:r>
          </a:p>
          <a:p>
            <a:pPr algn="l">
              <a:spcBef>
                <a:spcPts val="0"/>
              </a:spcBef>
            </a:pPr>
            <a:r>
              <a:rPr lang="en-US" sz="1200" b="1" dirty="0" smtClean="0">
                <a:latin typeface="Consolas"/>
                <a:cs typeface="Consolas"/>
              </a:rPr>
              <a:t>      } else {</a:t>
            </a:r>
          </a:p>
          <a:p>
            <a:pPr algn="l">
              <a:spcBef>
                <a:spcPts val="0"/>
              </a:spcBef>
            </a:pPr>
            <a:r>
              <a:rPr lang="en-US" sz="1200" b="1" dirty="0" smtClean="0">
                <a:latin typeface="Consolas"/>
                <a:cs typeface="Consolas"/>
              </a:rPr>
              <a:t>        return true;</a:t>
            </a:r>
          </a:p>
          <a:p>
            <a:pPr algn="l">
              <a:spcBef>
                <a:spcPts val="0"/>
              </a:spcBef>
            </a:pPr>
            <a:r>
              <a:rPr lang="en-US" sz="1200" b="1" dirty="0" smtClean="0">
                <a:latin typeface="Consolas"/>
                <a:cs typeface="Consolas"/>
              </a:rPr>
              <a:t>      }</a:t>
            </a:r>
          </a:p>
          <a:p>
            <a:pPr algn="l">
              <a:spcBef>
                <a:spcPts val="0"/>
              </a:spcBef>
            </a:pPr>
            <a:r>
              <a:rPr lang="en-US" sz="1200" b="1" dirty="0" smtClean="0">
                <a:latin typeface="Consolas"/>
                <a:cs typeface="Consolas"/>
              </a:rPr>
              <a:t>   } // --&gt;</a:t>
            </a:r>
          </a:p>
          <a:p>
            <a:pPr algn="l">
              <a:spcBef>
                <a:spcPts val="0"/>
              </a:spcBef>
            </a:pPr>
            <a:r>
              <a:rPr lang="en-US" sz="1200" b="1" dirty="0" smtClean="0">
                <a:latin typeface="Consolas"/>
                <a:cs typeface="Consolas"/>
              </a:rPr>
              <a:t>  &lt;/script&gt;</a:t>
            </a:r>
          </a:p>
          <a:p>
            <a:pPr algn="l">
              <a:spcBef>
                <a:spcPts val="0"/>
              </a:spcBef>
            </a:pPr>
            <a:r>
              <a:rPr lang="en-US" sz="1200" b="1" dirty="0" smtClean="0">
                <a:latin typeface="Consolas"/>
                <a:cs typeface="Consolas"/>
              </a:rPr>
              <a:t>  &lt;body&gt;</a:t>
            </a:r>
          </a:p>
          <a:p>
            <a:pPr algn="l">
              <a:spcBef>
                <a:spcPts val="0"/>
              </a:spcBef>
            </a:pPr>
            <a:r>
              <a:rPr lang="en-US" sz="1200" b="1" dirty="0" smtClean="0">
                <a:latin typeface="Consolas"/>
                <a:cs typeface="Consolas"/>
              </a:rPr>
              <a:t>    &lt;h1&gt;Input a search term&lt;/h1&gt;</a:t>
            </a:r>
          </a:p>
          <a:p>
            <a:pPr algn="l">
              <a:spcBef>
                <a:spcPts val="0"/>
              </a:spcBef>
            </a:pPr>
            <a:r>
              <a:rPr lang="en-US" sz="1200" b="1" dirty="0" smtClean="0">
                <a:latin typeface="Consolas"/>
                <a:cs typeface="Consolas"/>
              </a:rPr>
              <a:t>    &lt;form method="post" action="</a:t>
            </a:r>
            <a:r>
              <a:rPr lang="en-US" sz="1200" b="1" dirty="0" err="1" smtClean="0">
                <a:latin typeface="Consolas"/>
                <a:cs typeface="Consolas"/>
              </a:rPr>
              <a:t>process.php</a:t>
            </a:r>
            <a:r>
              <a:rPr lang="en-US" sz="1200" b="1" dirty="0" smtClean="0">
                <a:latin typeface="Consolas"/>
                <a:cs typeface="Consolas"/>
              </a:rPr>
              <a:t>" </a:t>
            </a:r>
            <a:r>
              <a:rPr lang="en-US" sz="1200" b="1" dirty="0" err="1" smtClean="0">
                <a:latin typeface="Consolas"/>
                <a:cs typeface="Consolas"/>
              </a:rPr>
              <a:t>onsubmit</a:t>
            </a:r>
            <a:r>
              <a:rPr lang="en-US" sz="1200" b="1" dirty="0" smtClean="0">
                <a:latin typeface="Consolas"/>
                <a:cs typeface="Consolas"/>
              </a:rPr>
              <a:t>="return check(this)"&gt;</a:t>
            </a:r>
          </a:p>
          <a:p>
            <a:pPr algn="l">
              <a:spcBef>
                <a:spcPts val="0"/>
              </a:spcBef>
            </a:pPr>
            <a:r>
              <a:rPr lang="en-US" sz="1200" b="1" dirty="0" smtClean="0">
                <a:latin typeface="Consolas"/>
                <a:cs typeface="Consolas"/>
              </a:rPr>
              <a:t>      &lt;input type="text" name="term" size="20"&gt;</a:t>
            </a:r>
          </a:p>
          <a:p>
            <a:pPr algn="l">
              <a:spcBef>
                <a:spcPts val="0"/>
              </a:spcBef>
            </a:pPr>
            <a:r>
              <a:rPr lang="en-US" sz="1200" b="1" dirty="0" smtClean="0">
                <a:latin typeface="Consolas"/>
                <a:cs typeface="Consolas"/>
              </a:rPr>
              <a:t>      &lt;input type="submit" value="Search"&gt;</a:t>
            </a:r>
          </a:p>
          <a:p>
            <a:pPr algn="l">
              <a:spcBef>
                <a:spcPts val="0"/>
              </a:spcBef>
            </a:pPr>
            <a:r>
              <a:rPr lang="en-US" sz="1200" b="1" dirty="0" smtClean="0">
                <a:latin typeface="Consolas"/>
                <a:cs typeface="Consolas"/>
              </a:rPr>
              <a:t>    &lt;/form&gt;</a:t>
            </a:r>
          </a:p>
          <a:p>
            <a:pPr algn="l">
              <a:spcBef>
                <a:spcPts val="0"/>
              </a:spcBef>
            </a:pPr>
            <a:r>
              <a:rPr lang="en-US" sz="1200" b="1" dirty="0" smtClean="0">
                <a:latin typeface="Consolas"/>
                <a:cs typeface="Consolas"/>
              </a:rPr>
              <a:t>  &lt;/body&gt;</a:t>
            </a:r>
          </a:p>
          <a:p>
            <a:pPr algn="l">
              <a:spcBef>
                <a:spcPts val="0"/>
              </a:spcBef>
            </a:pPr>
            <a:r>
              <a:rPr lang="en-US" sz="1200" b="1" dirty="0" smtClean="0">
                <a:latin typeface="Consolas"/>
                <a:cs typeface="Consolas"/>
              </a:rPr>
              <a:t>&lt;/html&gt;</a:t>
            </a:r>
            <a:endParaRPr lang="en-US" sz="1200" b="1" dirty="0">
              <a:latin typeface="Consolas"/>
              <a:cs typeface="Consolas"/>
            </a:endParaRPr>
          </a:p>
        </p:txBody>
      </p:sp>
      <p:sp>
        <p:nvSpPr>
          <p:cNvPr id="11" name="Rounded Rectangle 10"/>
          <p:cNvSpPr/>
          <p:nvPr/>
        </p:nvSpPr>
        <p:spPr bwMode="auto">
          <a:xfrm>
            <a:off x="5228885" y="4220309"/>
            <a:ext cx="2682909" cy="190918"/>
          </a:xfrm>
          <a:prstGeom prst="round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6806539" y="2491991"/>
            <a:ext cx="14834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mtClean="0">
                <a:solidFill>
                  <a:srgbClr val="FF0000"/>
                </a:solidFill>
              </a:rPr>
              <a:t>Script is embedded</a:t>
            </a:r>
            <a:br>
              <a:rPr lang="en-US" sz="1200" smtClean="0">
                <a:solidFill>
                  <a:srgbClr val="FF0000"/>
                </a:solidFill>
              </a:rPr>
            </a:br>
            <a:r>
              <a:rPr lang="en-US" sz="1200" smtClean="0">
                <a:solidFill>
                  <a:srgbClr val="FF0000"/>
                </a:solidFill>
              </a:rPr>
              <a:t>in the web page</a:t>
            </a:r>
            <a:endParaRPr lang="en-US" sz="1200">
              <a:solidFill>
                <a:srgbClr val="FF0000"/>
              </a:solidFill>
            </a:endParaRPr>
          </a:p>
        </p:txBody>
      </p:sp>
      <p:sp>
        <p:nvSpPr>
          <p:cNvPr id="13" name="Right Brace 12"/>
          <p:cNvSpPr/>
          <p:nvPr/>
        </p:nvSpPr>
        <p:spPr bwMode="auto">
          <a:xfrm>
            <a:off x="6631912" y="1798655"/>
            <a:ext cx="160774" cy="1818752"/>
          </a:xfrm>
          <a:prstGeom prst="rightBrac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614512" y="4684206"/>
            <a:ext cx="21827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mtClean="0">
                <a:solidFill>
                  <a:srgbClr val="FF0000"/>
                </a:solidFill>
              </a:rPr>
              <a:t>Calls function when form is</a:t>
            </a:r>
            <a:br>
              <a:rPr lang="en-US" sz="1200" smtClean="0">
                <a:solidFill>
                  <a:srgbClr val="FF0000"/>
                </a:solidFill>
              </a:rPr>
            </a:br>
            <a:r>
              <a:rPr lang="en-US" sz="1200" smtClean="0">
                <a:solidFill>
                  <a:srgbClr val="FF0000"/>
                </a:solidFill>
              </a:rPr>
              <a:t>submitted; aborts submission</a:t>
            </a:r>
            <a:br>
              <a:rPr lang="en-US" sz="1200" smtClean="0">
                <a:solidFill>
                  <a:srgbClr val="FF0000"/>
                </a:solidFill>
              </a:rPr>
            </a:br>
            <a:r>
              <a:rPr lang="en-US" sz="1200" smtClean="0">
                <a:solidFill>
                  <a:srgbClr val="FF0000"/>
                </a:solidFill>
              </a:rPr>
              <a:t>when function returns false</a:t>
            </a:r>
            <a:endParaRPr lang="en-US" sz="1200">
              <a:solidFill>
                <a:srgbClr val="FF0000"/>
              </a:solidFill>
            </a:endParaRPr>
          </a:p>
        </p:txBody>
      </p:sp>
      <p:cxnSp>
        <p:nvCxnSpPr>
          <p:cNvPr id="17" name="Straight Arrow Connector 16"/>
          <p:cNvCxnSpPr>
            <a:stCxn id="14" idx="0"/>
            <a:endCxn id="11" idx="2"/>
          </p:cNvCxnSpPr>
          <p:nvPr/>
        </p:nvCxnSpPr>
        <p:spPr bwMode="auto">
          <a:xfrm flipH="1" flipV="1">
            <a:off x="6570340" y="4411227"/>
            <a:ext cx="135528" cy="272979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9" name="TextBox 18"/>
          <p:cNvSpPr txBox="1"/>
          <p:nvPr/>
        </p:nvSpPr>
        <p:spPr>
          <a:xfrm>
            <a:off x="0" y="2574052"/>
            <a:ext cx="14986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mtClean="0">
                <a:solidFill>
                  <a:srgbClr val="FF0000"/>
                </a:solidFill>
              </a:rPr>
              <a:t>Prevents problems</a:t>
            </a:r>
            <a:br>
              <a:rPr lang="en-US" sz="1200" smtClean="0">
                <a:solidFill>
                  <a:srgbClr val="FF0000"/>
                </a:solidFill>
              </a:rPr>
            </a:br>
            <a:r>
              <a:rPr lang="en-US" sz="1200" smtClean="0">
                <a:solidFill>
                  <a:srgbClr val="FF0000"/>
                </a:solidFill>
              </a:rPr>
              <a:t>if browser does not</a:t>
            </a:r>
            <a:br>
              <a:rPr lang="en-US" sz="1200" smtClean="0">
                <a:solidFill>
                  <a:srgbClr val="FF0000"/>
                </a:solidFill>
              </a:rPr>
            </a:br>
            <a:r>
              <a:rPr lang="en-US" sz="1200" smtClean="0">
                <a:solidFill>
                  <a:srgbClr val="FF0000"/>
                </a:solidFill>
              </a:rPr>
              <a:t>support scripting</a:t>
            </a:r>
            <a:endParaRPr lang="en-US" sz="1200">
              <a:solidFill>
                <a:srgbClr val="FF0000"/>
              </a:solidFill>
            </a:endParaRPr>
          </a:p>
        </p:txBody>
      </p:sp>
      <p:cxnSp>
        <p:nvCxnSpPr>
          <p:cNvPr id="21" name="Straight Arrow Connector 20"/>
          <p:cNvCxnSpPr/>
          <p:nvPr/>
        </p:nvCxnSpPr>
        <p:spPr bwMode="auto">
          <a:xfrm flipV="1">
            <a:off x="1085222" y="2150347"/>
            <a:ext cx="612949" cy="472273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3" name="Straight Arrow Connector 22"/>
          <p:cNvCxnSpPr/>
          <p:nvPr/>
        </p:nvCxnSpPr>
        <p:spPr bwMode="auto">
          <a:xfrm>
            <a:off x="1014884" y="3215473"/>
            <a:ext cx="934496" cy="30145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12155054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  <p:bldP spid="13" grpId="0" animBg="1"/>
      <p:bldP spid="14" grpId="0"/>
      <p:bldP spid="19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Resources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W3Schools tutorial</a:t>
            </a:r>
          </a:p>
          <a:p>
            <a:pPr lvl="1"/>
            <a:r>
              <a:rPr lang="en-US" dirty="0" smtClean="0"/>
              <a:t>http://www.w3schools.com/</a:t>
            </a:r>
            <a:r>
              <a:rPr lang="en-US" dirty="0" err="1" smtClean="0"/>
              <a:t>js</a:t>
            </a:r>
            <a:r>
              <a:rPr lang="en-US" dirty="0" smtClean="0"/>
              <a:t>/</a:t>
            </a:r>
          </a:p>
          <a:p>
            <a:pPr lvl="1"/>
            <a:r>
              <a:rPr lang="en-US" dirty="0" smtClean="0"/>
              <a:t>Covers the basics (use the </a:t>
            </a:r>
            <a:r>
              <a:rPr lang="en-US" dirty="0" err="1" smtClean="0"/>
              <a:t>navbar</a:t>
            </a:r>
            <a:r>
              <a:rPr lang="en-US" dirty="0" smtClean="0"/>
              <a:t> on the left!)</a:t>
            </a:r>
          </a:p>
          <a:p>
            <a:r>
              <a:rPr lang="en-US" dirty="0" smtClean="0"/>
              <a:t>Express tutorial</a:t>
            </a:r>
          </a:p>
          <a:p>
            <a:pPr lvl="1"/>
            <a:r>
              <a:rPr lang="en-US" dirty="0" smtClean="0"/>
              <a:t>http://</a:t>
            </a:r>
            <a:r>
              <a:rPr lang="en-US" dirty="0" err="1" smtClean="0"/>
              <a:t>net.tutsplus.com</a:t>
            </a:r>
            <a:r>
              <a:rPr lang="en-US" dirty="0" smtClean="0"/>
              <a:t>/tutorials/</a:t>
            </a:r>
            <a:r>
              <a:rPr lang="en-US" dirty="0" err="1" smtClean="0"/>
              <a:t>javascript-ajax</a:t>
            </a:r>
            <a:r>
              <a:rPr lang="en-US" dirty="0" smtClean="0"/>
              <a:t>/introduction-to-express/</a:t>
            </a:r>
          </a:p>
          <a:p>
            <a:r>
              <a:rPr lang="en-US" dirty="0" err="1" smtClean="0"/>
              <a:t>JQuery</a:t>
            </a:r>
            <a:r>
              <a:rPr lang="en-US" dirty="0" smtClean="0"/>
              <a:t> tutorial</a:t>
            </a:r>
          </a:p>
          <a:p>
            <a:pPr lvl="1"/>
            <a:r>
              <a:rPr lang="en-US" dirty="0" smtClean="0"/>
              <a:t>http://www.w3schools.com/</a:t>
            </a:r>
            <a:r>
              <a:rPr lang="en-US" dirty="0" err="1" smtClean="0"/>
              <a:t>jquery</a:t>
            </a:r>
            <a:r>
              <a:rPr lang="en-US" dirty="0" smtClean="0"/>
              <a:t>/</a:t>
            </a:r>
            <a:r>
              <a:rPr lang="en-US" dirty="0" err="1" smtClean="0"/>
              <a:t>jquery_intro.asp</a:t>
            </a:r>
            <a:endParaRPr lang="en-US" dirty="0" smtClean="0"/>
          </a:p>
          <a:p>
            <a:pPr lvl="1"/>
            <a:r>
              <a:rPr lang="en-US" dirty="0"/>
              <a:t>http://</a:t>
            </a:r>
            <a:r>
              <a:rPr lang="en-US" dirty="0" err="1"/>
              <a:t>learn.jquery.com</a:t>
            </a:r>
            <a:r>
              <a:rPr lang="en-US" dirty="0"/>
              <a:t>/</a:t>
            </a:r>
            <a:endParaRPr lang="en-US" dirty="0" smtClean="0"/>
          </a:p>
          <a:p>
            <a:r>
              <a:rPr lang="en-US" dirty="0" smtClean="0"/>
              <a:t>AWS JavaScript API reference</a:t>
            </a:r>
          </a:p>
          <a:p>
            <a:pPr lvl="1"/>
            <a:r>
              <a:rPr lang="en-US" dirty="0" smtClean="0"/>
              <a:t>http://</a:t>
            </a:r>
            <a:r>
              <a:rPr lang="en-US" dirty="0" err="1" smtClean="0"/>
              <a:t>aws.amazon.com</a:t>
            </a:r>
            <a:r>
              <a:rPr lang="en-US" dirty="0" smtClean="0"/>
              <a:t>/documentation/</a:t>
            </a:r>
            <a:r>
              <a:rPr lang="en-US" dirty="0" err="1" smtClean="0"/>
              <a:t>sdk</a:t>
            </a:r>
            <a:r>
              <a:rPr lang="en-US" dirty="0" smtClean="0"/>
              <a:t>-for-</a:t>
            </a:r>
            <a:r>
              <a:rPr lang="en-US" dirty="0" err="1" smtClean="0"/>
              <a:t>javascript</a:t>
            </a:r>
            <a:r>
              <a:rPr lang="en-US" dirty="0" smtClean="0"/>
              <a:t>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3F590D-1EE3-4679-BAB2-47D8C4772F51}" type="slidenum">
              <a:rPr lang="en-GB" smtClean="0"/>
              <a:pPr/>
              <a:t>50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Université catholique de Louvain</a:t>
            </a:r>
            <a:endParaRPr lang="en-GB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98337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Including JavaScript in HTML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0599" y="1658937"/>
            <a:ext cx="7841901" cy="4721765"/>
          </a:xfrm>
        </p:spPr>
        <p:txBody>
          <a:bodyPr/>
          <a:lstStyle/>
          <a:p>
            <a:r>
              <a:rPr lang="en-US" smtClean="0">
                <a:solidFill>
                  <a:srgbClr val="FF9900"/>
                </a:solidFill>
              </a:rPr>
              <a:t>Option #1: </a:t>
            </a:r>
            <a:r>
              <a:rPr lang="en-US" smtClean="0"/>
              <a:t>Embed entirely in HTML document</a:t>
            </a:r>
          </a:p>
          <a:p>
            <a:pPr lvl="1"/>
            <a:r>
              <a:rPr lang="en-US" smtClean="0"/>
              <a:t>As in previous example: Use &lt;script&gt;...&lt;/script&gt;</a:t>
            </a:r>
          </a:p>
          <a:p>
            <a:pPr lvl="1"/>
            <a:r>
              <a:rPr lang="en-US" smtClean="0"/>
              <a:t>To be safe, enclose script in HTML comments (to avoid confusing browsers that don't recognize JavaScript)</a:t>
            </a:r>
          </a:p>
          <a:p>
            <a:pPr lvl="1"/>
            <a:endParaRPr lang="en-US" smtClean="0"/>
          </a:p>
          <a:p>
            <a:r>
              <a:rPr lang="en-US" smtClean="0">
                <a:solidFill>
                  <a:srgbClr val="FF9900"/>
                </a:solidFill>
              </a:rPr>
              <a:t>Option #2: </a:t>
            </a:r>
            <a:r>
              <a:rPr lang="en-US" smtClean="0"/>
              <a:t>Attach as a separate file</a:t>
            </a:r>
          </a:p>
          <a:p>
            <a:pPr lvl="1"/>
            <a:r>
              <a:rPr lang="en-US" smtClean="0"/>
              <a:t>&lt;script type="text/javascript" src="myscript.js"&gt; &lt;/script&gt;</a:t>
            </a:r>
          </a:p>
          <a:p>
            <a:pPr lvl="1"/>
            <a:r>
              <a:rPr lang="en-US" smtClean="0"/>
              <a:t>Some browsers need the space between &lt;script&gt;...&lt;/script&gt; and don't load the script if this is omitted</a:t>
            </a:r>
          </a:p>
          <a:p>
            <a:pPr lvl="1"/>
            <a:endParaRPr lang="en-US" smtClean="0"/>
          </a:p>
          <a:p>
            <a:r>
              <a:rPr lang="en-US" smtClean="0"/>
              <a:t>Remember that script is visible to the client!</a:t>
            </a:r>
          </a:p>
          <a:p>
            <a:pPr lvl="1"/>
            <a:r>
              <a:rPr lang="en-US" smtClean="0"/>
              <a:t>Do NOT hardcode any passwords or include any secrets</a:t>
            </a:r>
          </a:p>
          <a:p>
            <a:pPr lvl="1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3F590D-1EE3-4679-BAB2-47D8C4772F51}" type="slidenum">
              <a:rPr lang="en-GB" smtClean="0"/>
              <a:pPr/>
              <a:t>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Université catholique de Louvain</a:t>
            </a:r>
            <a:endParaRPr lang="en-GB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48300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Event handlers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Client-side JS can react to various </a:t>
            </a:r>
            <a:r>
              <a:rPr lang="en-US" smtClean="0">
                <a:solidFill>
                  <a:srgbClr val="FF9900"/>
                </a:solidFill>
              </a:rPr>
              <a:t>events</a:t>
            </a:r>
            <a:endParaRPr lang="en-US" smtClean="0"/>
          </a:p>
          <a:p>
            <a:pPr lvl="1"/>
            <a:r>
              <a:rPr lang="en-US" smtClean="0"/>
              <a:t>Examples: User clicks on an element or presses a key, user submits a form, user changes a selection in a form, page finishes loading, mouse moves over a certain element...</a:t>
            </a:r>
          </a:p>
          <a:p>
            <a:pPr lvl="1"/>
            <a:r>
              <a:rPr lang="en-US" smtClean="0"/>
              <a:t>Web page can request that the browser call a certain JavaScript function when the event occurs</a:t>
            </a:r>
            <a:br>
              <a:rPr lang="en-US" smtClean="0"/>
            </a:br>
            <a:endParaRPr lang="en-US" smtClean="0"/>
          </a:p>
          <a:p>
            <a:r>
              <a:rPr lang="en-US" smtClean="0"/>
              <a:t>Events can be requested from the web page:</a:t>
            </a:r>
          </a:p>
          <a:p>
            <a:pPr lvl="1"/>
            <a:r>
              <a:rPr lang="en-US" smtClean="0"/>
              <a:t>&lt;a href="foo.html" onClick="alert('You\'ve clicked!')"&gt;</a:t>
            </a:r>
          </a:p>
          <a:p>
            <a:r>
              <a:rPr lang="en-US" smtClean="0"/>
              <a:t>... or directly from JavaScript:</a:t>
            </a:r>
          </a:p>
          <a:p>
            <a:pPr lvl="1"/>
            <a:r>
              <a:rPr lang="en-US" smtClean="0"/>
              <a:t>theElement.onclick = functionName (DOM 0)</a:t>
            </a:r>
          </a:p>
          <a:p>
            <a:pPr lvl="1"/>
            <a:r>
              <a:rPr lang="en-US" smtClean="0"/>
              <a:t>theElement.addEventListener(type, function, opt)</a:t>
            </a:r>
          </a:p>
          <a:p>
            <a:pPr lvl="1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3F590D-1EE3-4679-BAB2-47D8C4772F51}" type="slidenum">
              <a:rPr lang="en-GB" smtClean="0"/>
              <a:pPr/>
              <a:t>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Université catholique de Louvain</a:t>
            </a:r>
            <a:endParaRPr lang="en-GB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29008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Manipulating </a:t>
            </a:r>
            <a:r>
              <a:rPr lang="en-US" dirty="0" smtClean="0"/>
              <a:t>HTML (XML) </a:t>
            </a:r>
            <a:r>
              <a:rPr lang="en-US" dirty="0" smtClean="0"/>
              <a:t>documents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Typical tasks:</a:t>
            </a:r>
          </a:p>
          <a:p>
            <a:pPr lvl="1"/>
            <a:r>
              <a:rPr lang="en-US" dirty="0" smtClean="0"/>
              <a:t>Restructure a </a:t>
            </a:r>
            <a:r>
              <a:rPr lang="en-US" dirty="0" smtClean="0"/>
              <a:t>HTML </a:t>
            </a:r>
            <a:r>
              <a:rPr lang="en-US" dirty="0" smtClean="0"/>
              <a:t>document</a:t>
            </a:r>
          </a:p>
          <a:p>
            <a:pPr lvl="1"/>
            <a:r>
              <a:rPr lang="en-US" dirty="0" smtClean="0"/>
              <a:t>Add/remove/modify elements</a:t>
            </a:r>
          </a:p>
          <a:p>
            <a:pPr lvl="1"/>
            <a:r>
              <a:rPr lang="en-US" dirty="0" smtClean="0"/>
              <a:t>Retrieve certain elements that satisfy some </a:t>
            </a:r>
            <a:r>
              <a:rPr lang="en-US" dirty="0" smtClean="0"/>
              <a:t>constraint</a:t>
            </a:r>
            <a:endParaRPr lang="en-US" dirty="0" smtClean="0"/>
          </a:p>
          <a:p>
            <a:pPr lvl="2"/>
            <a:endParaRPr lang="en-US" dirty="0" smtClean="0"/>
          </a:p>
          <a:p>
            <a:r>
              <a:rPr lang="en-US" dirty="0" smtClean="0"/>
              <a:t>How do we do this in a program?</a:t>
            </a:r>
          </a:p>
          <a:p>
            <a:pPr lvl="1"/>
            <a:r>
              <a:rPr lang="en-US" dirty="0" smtClean="0"/>
              <a:t>Need an interface that allows programs and scripts to dynamically access and update the content, structure, and style of documents</a:t>
            </a:r>
          </a:p>
          <a:p>
            <a:pPr lvl="1"/>
            <a:r>
              <a:rPr lang="en-US" dirty="0" smtClean="0"/>
              <a:t>Solution: The </a:t>
            </a:r>
            <a:r>
              <a:rPr lang="en-US" dirty="0" smtClean="0">
                <a:solidFill>
                  <a:srgbClr val="FF9900"/>
                </a:solidFill>
              </a:rPr>
              <a:t>Document Object Model </a:t>
            </a:r>
            <a:r>
              <a:rPr lang="en-US" dirty="0" smtClean="0"/>
              <a:t>(DOM)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3F590D-1EE3-4679-BAB2-47D8C4772F51}" type="slidenum">
              <a:rPr lang="en-GB" smtClean="0"/>
              <a:pPr/>
              <a:t>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Université catholique de Louvain</a:t>
            </a:r>
            <a:endParaRPr lang="en-GB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63383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The Document Object Model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1658" y="4654193"/>
            <a:ext cx="7951342" cy="1869897"/>
          </a:xfrm>
        </p:spPr>
        <p:txBody>
          <a:bodyPr/>
          <a:lstStyle/>
          <a:p>
            <a:r>
              <a:rPr lang="en-US" dirty="0" smtClean="0"/>
              <a:t>Document components represented </a:t>
            </a:r>
            <a:r>
              <a:rPr lang="en-US" dirty="0" smtClean="0"/>
              <a:t>by </a:t>
            </a:r>
            <a:r>
              <a:rPr lang="en-US" dirty="0" smtClean="0"/>
              <a:t>objects</a:t>
            </a:r>
          </a:p>
          <a:p>
            <a:pPr lvl="1"/>
            <a:r>
              <a:rPr lang="en-US" dirty="0" smtClean="0"/>
              <a:t>Objects have methods like </a:t>
            </a:r>
            <a:r>
              <a:rPr lang="en-US" dirty="0" err="1" smtClean="0"/>
              <a:t>getFirstChild</a:t>
            </a:r>
            <a:r>
              <a:rPr lang="en-US" dirty="0" smtClean="0"/>
              <a:t>(), </a:t>
            </a:r>
            <a:r>
              <a:rPr lang="en-US" dirty="0" err="1" smtClean="0"/>
              <a:t>getNextSibling</a:t>
            </a:r>
            <a:r>
              <a:rPr lang="en-US" dirty="0" smtClean="0"/>
              <a:t>()...</a:t>
            </a:r>
            <a:br>
              <a:rPr lang="en-US" dirty="0" smtClean="0"/>
            </a:br>
            <a:r>
              <a:rPr lang="en-US" dirty="0" smtClean="0"/>
              <a:t>  </a:t>
            </a:r>
            <a:r>
              <a:rPr lang="en-US" dirty="0" smtClean="0">
                <a:sym typeface="Symbol"/>
              </a:rPr>
              <a:t> can be used to traverse the tree</a:t>
            </a:r>
          </a:p>
          <a:p>
            <a:pPr lvl="1"/>
            <a:r>
              <a:rPr lang="en-US" dirty="0" smtClean="0"/>
              <a:t>Can also modify the tree, and thus alter the </a:t>
            </a:r>
            <a:r>
              <a:rPr lang="en-US" dirty="0" smtClean="0"/>
              <a:t>document, </a:t>
            </a:r>
            <a:r>
              <a:rPr lang="en-US" dirty="0" smtClean="0"/>
              <a:t>via </a:t>
            </a:r>
            <a:r>
              <a:rPr lang="en-US" dirty="0" err="1" smtClean="0"/>
              <a:t>insertAfter</a:t>
            </a:r>
            <a:r>
              <a:rPr lang="en-US" dirty="0" smtClean="0"/>
              <a:t>(), etc.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3F590D-1EE3-4679-BAB2-47D8C4772F51}" type="slidenum">
              <a:rPr lang="en-GB" smtClean="0"/>
              <a:pPr/>
              <a:t>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Université catholique de Louvain</a:t>
            </a:r>
            <a:endParaRPr lang="en-GB">
              <a:solidFill>
                <a:schemeClr val="tx1"/>
              </a:solidFill>
            </a:endParaRPr>
          </a:p>
        </p:txBody>
      </p:sp>
      <p:grpSp>
        <p:nvGrpSpPr>
          <p:cNvPr id="90" name="Group 89"/>
          <p:cNvGrpSpPr/>
          <p:nvPr/>
        </p:nvGrpSpPr>
        <p:grpSpPr>
          <a:xfrm>
            <a:off x="2310849" y="1454686"/>
            <a:ext cx="5234414" cy="2767993"/>
            <a:chOff x="2310849" y="1454686"/>
            <a:chExt cx="5234414" cy="2767993"/>
          </a:xfrm>
        </p:grpSpPr>
        <p:sp>
          <p:nvSpPr>
            <p:cNvPr id="6" name="Oval 3"/>
            <p:cNvSpPr>
              <a:spLocks noChangeArrowheads="1"/>
            </p:cNvSpPr>
            <p:nvPr/>
          </p:nvSpPr>
          <p:spPr bwMode="auto">
            <a:xfrm>
              <a:off x="3490658" y="1641457"/>
              <a:ext cx="358625" cy="228216"/>
            </a:xfrm>
            <a:prstGeom prst="ellipse">
              <a:avLst/>
            </a:prstGeom>
            <a:solidFill>
              <a:schemeClr val="tx1"/>
            </a:solidFill>
            <a:ln w="38100" cmpd="dbl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Root</a:t>
              </a:r>
            </a:p>
          </p:txBody>
        </p:sp>
        <p:sp>
          <p:nvSpPr>
            <p:cNvPr id="7" name="Rectangle 4"/>
            <p:cNvSpPr>
              <a:spLocks noChangeArrowheads="1"/>
            </p:cNvSpPr>
            <p:nvPr/>
          </p:nvSpPr>
          <p:spPr bwMode="auto">
            <a:xfrm>
              <a:off x="3158297" y="1967481"/>
              <a:ext cx="319684" cy="24723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200"/>
                <a:t>?xml</a:t>
              </a:r>
            </a:p>
          </p:txBody>
        </p:sp>
        <p:sp>
          <p:nvSpPr>
            <p:cNvPr id="8" name="Oval 5"/>
            <p:cNvSpPr>
              <a:spLocks noChangeArrowheads="1"/>
            </p:cNvSpPr>
            <p:nvPr/>
          </p:nvSpPr>
          <p:spPr bwMode="auto">
            <a:xfrm>
              <a:off x="3986032" y="1954802"/>
              <a:ext cx="305193" cy="23365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200"/>
                <a:t>dblp</a:t>
              </a:r>
            </a:p>
          </p:txBody>
        </p:sp>
        <p:sp>
          <p:nvSpPr>
            <p:cNvPr id="9" name="Oval 6"/>
            <p:cNvSpPr>
              <a:spLocks noChangeArrowheads="1"/>
            </p:cNvSpPr>
            <p:nvPr/>
          </p:nvSpPr>
          <p:spPr bwMode="auto">
            <a:xfrm>
              <a:off x="3242519" y="2327011"/>
              <a:ext cx="814151" cy="259913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200"/>
                <a:t>mastersthesis</a:t>
              </a:r>
            </a:p>
          </p:txBody>
        </p:sp>
        <p:sp>
          <p:nvSpPr>
            <p:cNvPr id="10" name="Oval 7"/>
            <p:cNvSpPr>
              <a:spLocks noChangeArrowheads="1"/>
            </p:cNvSpPr>
            <p:nvPr/>
          </p:nvSpPr>
          <p:spPr bwMode="auto">
            <a:xfrm>
              <a:off x="5533734" y="2373198"/>
              <a:ext cx="435603" cy="259913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200"/>
                <a:t>article</a:t>
              </a:r>
            </a:p>
          </p:txBody>
        </p:sp>
        <p:sp>
          <p:nvSpPr>
            <p:cNvPr id="11" name="Oval 8"/>
            <p:cNvSpPr>
              <a:spLocks noChangeArrowheads="1"/>
            </p:cNvSpPr>
            <p:nvPr/>
          </p:nvSpPr>
          <p:spPr bwMode="auto">
            <a:xfrm>
              <a:off x="2460065" y="2684730"/>
              <a:ext cx="391227" cy="221876"/>
            </a:xfrm>
            <a:prstGeom prst="ellipse">
              <a:avLst/>
            </a:prstGeom>
            <a:solidFill>
              <a:srgbClr val="B2B2B2"/>
            </a:solidFill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200"/>
                <a:t>mdate</a:t>
              </a:r>
            </a:p>
          </p:txBody>
        </p:sp>
        <p:sp>
          <p:nvSpPr>
            <p:cNvPr id="12" name="Oval 9"/>
            <p:cNvSpPr>
              <a:spLocks noChangeArrowheads="1"/>
            </p:cNvSpPr>
            <p:nvPr/>
          </p:nvSpPr>
          <p:spPr bwMode="auto">
            <a:xfrm>
              <a:off x="2869404" y="2763519"/>
              <a:ext cx="242705" cy="221877"/>
            </a:xfrm>
            <a:prstGeom prst="ellipse">
              <a:avLst/>
            </a:prstGeom>
            <a:solidFill>
              <a:srgbClr val="B2B2B2"/>
            </a:solidFill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200"/>
                <a:t>key</a:t>
              </a:r>
            </a:p>
          </p:txBody>
        </p:sp>
        <p:sp>
          <p:nvSpPr>
            <p:cNvPr id="13" name="Oval 10"/>
            <p:cNvSpPr>
              <a:spLocks noChangeArrowheads="1"/>
            </p:cNvSpPr>
            <p:nvPr/>
          </p:nvSpPr>
          <p:spPr bwMode="auto">
            <a:xfrm>
              <a:off x="2987135" y="2971812"/>
              <a:ext cx="422924" cy="259913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200"/>
                <a:t>author</a:t>
              </a:r>
            </a:p>
          </p:txBody>
        </p:sp>
        <p:sp>
          <p:nvSpPr>
            <p:cNvPr id="14" name="Oval 11"/>
            <p:cNvSpPr>
              <a:spLocks noChangeArrowheads="1"/>
            </p:cNvSpPr>
            <p:nvPr/>
          </p:nvSpPr>
          <p:spPr bwMode="auto">
            <a:xfrm>
              <a:off x="3433605" y="2971812"/>
              <a:ext cx="265347" cy="259913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200"/>
                <a:t>title</a:t>
              </a:r>
            </a:p>
          </p:txBody>
        </p:sp>
        <p:sp>
          <p:nvSpPr>
            <p:cNvPr id="15" name="Oval 12"/>
            <p:cNvSpPr>
              <a:spLocks noChangeArrowheads="1"/>
            </p:cNvSpPr>
            <p:nvPr/>
          </p:nvSpPr>
          <p:spPr bwMode="auto">
            <a:xfrm>
              <a:off x="3735176" y="2971812"/>
              <a:ext cx="311533" cy="259913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200"/>
                <a:t>year</a:t>
              </a:r>
            </a:p>
          </p:txBody>
        </p:sp>
        <p:sp>
          <p:nvSpPr>
            <p:cNvPr id="16" name="Oval 13"/>
            <p:cNvSpPr>
              <a:spLocks noChangeArrowheads="1"/>
            </p:cNvSpPr>
            <p:nvPr/>
          </p:nvSpPr>
          <p:spPr bwMode="auto">
            <a:xfrm>
              <a:off x="4083840" y="2971812"/>
              <a:ext cx="402095" cy="259913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200"/>
                <a:t>school</a:t>
              </a:r>
            </a:p>
          </p:txBody>
        </p:sp>
        <p:cxnSp>
          <p:nvCxnSpPr>
            <p:cNvPr id="17" name="AutoShape 14"/>
            <p:cNvCxnSpPr>
              <a:cxnSpLocks noChangeShapeType="1"/>
              <a:stCxn id="9" idx="3"/>
              <a:endCxn id="13" idx="0"/>
            </p:cNvCxnSpPr>
            <p:nvPr/>
          </p:nvCxnSpPr>
          <p:spPr bwMode="auto">
            <a:xfrm rot="5400000">
              <a:off x="3069093" y="2678844"/>
              <a:ext cx="422924" cy="163012"/>
            </a:xfrm>
            <a:prstGeom prst="curvedConnector3">
              <a:avLst>
                <a:gd name="adj1" fmla="val 54389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8" name="AutoShape 15"/>
            <p:cNvCxnSpPr>
              <a:cxnSpLocks noChangeShapeType="1"/>
              <a:stCxn id="8" idx="6"/>
              <a:endCxn id="10" idx="2"/>
            </p:cNvCxnSpPr>
            <p:nvPr/>
          </p:nvCxnSpPr>
          <p:spPr bwMode="auto">
            <a:xfrm>
              <a:off x="4291226" y="2071626"/>
              <a:ext cx="1242509" cy="431980"/>
            </a:xfrm>
            <a:prstGeom prst="curvedConnector3">
              <a:avLst>
                <a:gd name="adj1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19" name="Oval 16"/>
            <p:cNvSpPr>
              <a:spLocks noChangeArrowheads="1"/>
            </p:cNvSpPr>
            <p:nvPr/>
          </p:nvSpPr>
          <p:spPr bwMode="auto">
            <a:xfrm>
              <a:off x="5030210" y="3011659"/>
              <a:ext cx="389416" cy="259913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200"/>
                <a:t>editor</a:t>
              </a:r>
            </a:p>
          </p:txBody>
        </p:sp>
        <p:sp>
          <p:nvSpPr>
            <p:cNvPr id="20" name="Oval 17"/>
            <p:cNvSpPr>
              <a:spLocks noChangeArrowheads="1"/>
            </p:cNvSpPr>
            <p:nvPr/>
          </p:nvSpPr>
          <p:spPr bwMode="auto">
            <a:xfrm>
              <a:off x="5450418" y="3011659"/>
              <a:ext cx="285270" cy="259913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200"/>
                <a:t>title</a:t>
              </a:r>
            </a:p>
          </p:txBody>
        </p:sp>
        <p:sp>
          <p:nvSpPr>
            <p:cNvPr id="21" name="Oval 18"/>
            <p:cNvSpPr>
              <a:spLocks noChangeArrowheads="1"/>
            </p:cNvSpPr>
            <p:nvPr/>
          </p:nvSpPr>
          <p:spPr bwMode="auto">
            <a:xfrm>
              <a:off x="6721001" y="3011659"/>
              <a:ext cx="285270" cy="259913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200"/>
                <a:t>year</a:t>
              </a:r>
            </a:p>
          </p:txBody>
        </p:sp>
        <p:sp>
          <p:nvSpPr>
            <p:cNvPr id="22" name="Oval 19"/>
            <p:cNvSpPr>
              <a:spLocks noChangeArrowheads="1"/>
            </p:cNvSpPr>
            <p:nvPr/>
          </p:nvSpPr>
          <p:spPr bwMode="auto">
            <a:xfrm>
              <a:off x="5767384" y="3011659"/>
              <a:ext cx="449187" cy="259913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200"/>
                <a:t>journal</a:t>
              </a:r>
            </a:p>
          </p:txBody>
        </p:sp>
        <p:sp>
          <p:nvSpPr>
            <p:cNvPr id="23" name="Oval 20"/>
            <p:cNvSpPr>
              <a:spLocks noChangeArrowheads="1"/>
            </p:cNvSpPr>
            <p:nvPr/>
          </p:nvSpPr>
          <p:spPr bwMode="auto">
            <a:xfrm>
              <a:off x="6247362" y="3011659"/>
              <a:ext cx="441941" cy="259913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200"/>
                <a:t>volume</a:t>
              </a:r>
            </a:p>
          </p:txBody>
        </p:sp>
        <p:sp>
          <p:nvSpPr>
            <p:cNvPr id="24" name="Oval 21"/>
            <p:cNvSpPr>
              <a:spLocks noChangeArrowheads="1"/>
            </p:cNvSpPr>
            <p:nvPr/>
          </p:nvSpPr>
          <p:spPr bwMode="auto">
            <a:xfrm>
              <a:off x="7230864" y="3011659"/>
              <a:ext cx="168446" cy="259913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200"/>
                <a:t>ee</a:t>
              </a:r>
            </a:p>
          </p:txBody>
        </p:sp>
        <p:sp>
          <p:nvSpPr>
            <p:cNvPr id="25" name="Oval 22"/>
            <p:cNvSpPr>
              <a:spLocks noChangeArrowheads="1"/>
            </p:cNvSpPr>
            <p:nvPr/>
          </p:nvSpPr>
          <p:spPr bwMode="auto">
            <a:xfrm>
              <a:off x="7037061" y="3011659"/>
              <a:ext cx="162106" cy="259913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200"/>
                <a:t>ee</a:t>
              </a:r>
            </a:p>
          </p:txBody>
        </p:sp>
        <p:sp>
          <p:nvSpPr>
            <p:cNvPr id="26" name="Oval 23"/>
            <p:cNvSpPr>
              <a:spLocks noChangeArrowheads="1"/>
            </p:cNvSpPr>
            <p:nvPr/>
          </p:nvSpPr>
          <p:spPr bwMode="auto">
            <a:xfrm>
              <a:off x="4491368" y="2683825"/>
              <a:ext cx="391227" cy="221877"/>
            </a:xfrm>
            <a:prstGeom prst="ellipse">
              <a:avLst/>
            </a:prstGeom>
            <a:solidFill>
              <a:srgbClr val="B2B2B2"/>
            </a:solidFill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200"/>
                <a:t>mdate</a:t>
              </a:r>
            </a:p>
          </p:txBody>
        </p:sp>
        <p:sp>
          <p:nvSpPr>
            <p:cNvPr id="27" name="Oval 24"/>
            <p:cNvSpPr>
              <a:spLocks noChangeArrowheads="1"/>
            </p:cNvSpPr>
            <p:nvPr/>
          </p:nvSpPr>
          <p:spPr bwMode="auto">
            <a:xfrm>
              <a:off x="4894368" y="2796122"/>
              <a:ext cx="242705" cy="221877"/>
            </a:xfrm>
            <a:prstGeom prst="ellipse">
              <a:avLst/>
            </a:prstGeom>
            <a:solidFill>
              <a:srgbClr val="B2B2B2"/>
            </a:solidFill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200"/>
                <a:t>key</a:t>
              </a:r>
            </a:p>
          </p:txBody>
        </p:sp>
        <p:cxnSp>
          <p:nvCxnSpPr>
            <p:cNvPr id="28" name="AutoShape 25"/>
            <p:cNvCxnSpPr>
              <a:cxnSpLocks noChangeShapeType="1"/>
              <a:stCxn id="6" idx="3"/>
              <a:endCxn id="7" idx="0"/>
            </p:cNvCxnSpPr>
            <p:nvPr/>
          </p:nvCxnSpPr>
          <p:spPr bwMode="auto">
            <a:xfrm flipH="1">
              <a:off x="3318592" y="1847033"/>
              <a:ext cx="224593" cy="12044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29" name="AutoShape 26"/>
            <p:cNvCxnSpPr>
              <a:cxnSpLocks noChangeShapeType="1"/>
              <a:stCxn id="6" idx="5"/>
              <a:endCxn id="8" idx="1"/>
            </p:cNvCxnSpPr>
            <p:nvPr/>
          </p:nvCxnSpPr>
          <p:spPr bwMode="auto">
            <a:xfrm>
              <a:off x="3796757" y="1847033"/>
              <a:ext cx="233650" cy="14218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30" name="AutoShape 27"/>
            <p:cNvCxnSpPr>
              <a:cxnSpLocks noChangeShapeType="1"/>
              <a:stCxn id="10" idx="3"/>
              <a:endCxn id="26" idx="0"/>
            </p:cNvCxnSpPr>
            <p:nvPr/>
          </p:nvCxnSpPr>
          <p:spPr bwMode="auto">
            <a:xfrm rot="5400000">
              <a:off x="5097680" y="2184376"/>
              <a:ext cx="88751" cy="910147"/>
            </a:xfrm>
            <a:prstGeom prst="curvedConnector3">
              <a:avLst>
                <a:gd name="adj1" fmla="val 71431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31" name="AutoShape 28"/>
            <p:cNvCxnSpPr>
              <a:cxnSpLocks noChangeShapeType="1"/>
              <a:stCxn id="10" idx="3"/>
              <a:endCxn id="27" idx="7"/>
            </p:cNvCxnSpPr>
            <p:nvPr/>
          </p:nvCxnSpPr>
          <p:spPr bwMode="auto">
            <a:xfrm rot="5400000">
              <a:off x="5232616" y="2464213"/>
              <a:ext cx="233650" cy="495374"/>
            </a:xfrm>
            <a:prstGeom prst="curvedConnector3">
              <a:avLst>
                <a:gd name="adj1" fmla="val 51162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32" name="AutoShape 29"/>
            <p:cNvCxnSpPr>
              <a:cxnSpLocks noChangeShapeType="1"/>
              <a:stCxn id="9" idx="3"/>
              <a:endCxn id="11" idx="0"/>
            </p:cNvCxnSpPr>
            <p:nvPr/>
          </p:nvCxnSpPr>
          <p:spPr bwMode="auto">
            <a:xfrm rot="5400000">
              <a:off x="2940949" y="2263618"/>
              <a:ext cx="135842" cy="706383"/>
            </a:xfrm>
            <a:prstGeom prst="curvedConnector3">
              <a:avLst>
                <a:gd name="adj1" fmla="val 64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33" name="AutoShape 30"/>
            <p:cNvCxnSpPr>
              <a:cxnSpLocks noChangeShapeType="1"/>
              <a:stCxn id="9" idx="3"/>
              <a:endCxn id="12" idx="0"/>
            </p:cNvCxnSpPr>
            <p:nvPr/>
          </p:nvCxnSpPr>
          <p:spPr bwMode="auto">
            <a:xfrm rot="5400000">
              <a:off x="3069093" y="2470552"/>
              <a:ext cx="214632" cy="371303"/>
            </a:xfrm>
            <a:prstGeom prst="curvedConnector3">
              <a:avLst>
                <a:gd name="adj1" fmla="val 58648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34" name="AutoShape 31"/>
            <p:cNvCxnSpPr>
              <a:cxnSpLocks noChangeShapeType="1"/>
              <a:stCxn id="10" idx="4"/>
              <a:endCxn id="19" idx="0"/>
            </p:cNvCxnSpPr>
            <p:nvPr/>
          </p:nvCxnSpPr>
          <p:spPr bwMode="auto">
            <a:xfrm rot="5400000">
              <a:off x="5299180" y="2558850"/>
              <a:ext cx="378549" cy="527070"/>
            </a:xfrm>
            <a:prstGeom prst="curvedConnector3">
              <a:avLst>
                <a:gd name="adj1" fmla="val 24162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35" name="AutoShape 32"/>
            <p:cNvCxnSpPr>
              <a:cxnSpLocks noChangeShapeType="1"/>
              <a:stCxn id="9" idx="4"/>
              <a:endCxn id="14" idx="0"/>
            </p:cNvCxnSpPr>
            <p:nvPr/>
          </p:nvCxnSpPr>
          <p:spPr bwMode="auto">
            <a:xfrm flipH="1">
              <a:off x="3566730" y="2586924"/>
              <a:ext cx="83317" cy="38488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36" name="AutoShape 33"/>
            <p:cNvCxnSpPr>
              <a:cxnSpLocks noChangeShapeType="1"/>
              <a:stCxn id="9" idx="4"/>
              <a:endCxn id="15" idx="0"/>
            </p:cNvCxnSpPr>
            <p:nvPr/>
          </p:nvCxnSpPr>
          <p:spPr bwMode="auto">
            <a:xfrm>
              <a:off x="3650048" y="2586924"/>
              <a:ext cx="240895" cy="38488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37" name="AutoShape 34"/>
            <p:cNvCxnSpPr>
              <a:cxnSpLocks noChangeShapeType="1"/>
              <a:stCxn id="9" idx="5"/>
              <a:endCxn id="16" idx="0"/>
            </p:cNvCxnSpPr>
            <p:nvPr/>
          </p:nvCxnSpPr>
          <p:spPr bwMode="auto">
            <a:xfrm>
              <a:off x="3937130" y="2548888"/>
              <a:ext cx="347758" cy="42292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38" name="AutoShape 35"/>
            <p:cNvCxnSpPr>
              <a:cxnSpLocks noChangeShapeType="1"/>
              <a:stCxn id="10" idx="4"/>
            </p:cNvCxnSpPr>
            <p:nvPr/>
          </p:nvCxnSpPr>
          <p:spPr bwMode="auto">
            <a:xfrm flipH="1">
              <a:off x="5606184" y="2633111"/>
              <a:ext cx="145805" cy="36496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39" name="AutoShape 36"/>
            <p:cNvCxnSpPr>
              <a:cxnSpLocks noChangeShapeType="1"/>
              <a:stCxn id="10" idx="5"/>
              <a:endCxn id="23" idx="0"/>
            </p:cNvCxnSpPr>
            <p:nvPr/>
          </p:nvCxnSpPr>
          <p:spPr bwMode="auto">
            <a:xfrm>
              <a:off x="5905944" y="2595075"/>
              <a:ext cx="562389" cy="41658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40" name="AutoShape 37"/>
            <p:cNvCxnSpPr>
              <a:cxnSpLocks noChangeShapeType="1"/>
              <a:stCxn id="10" idx="5"/>
              <a:endCxn id="22" idx="0"/>
            </p:cNvCxnSpPr>
            <p:nvPr/>
          </p:nvCxnSpPr>
          <p:spPr bwMode="auto">
            <a:xfrm>
              <a:off x="5905944" y="2595075"/>
              <a:ext cx="86034" cy="41658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41" name="AutoShape 38"/>
            <p:cNvCxnSpPr>
              <a:cxnSpLocks noChangeShapeType="1"/>
              <a:stCxn id="10" idx="5"/>
              <a:endCxn id="21" idx="0"/>
            </p:cNvCxnSpPr>
            <p:nvPr/>
          </p:nvCxnSpPr>
          <p:spPr bwMode="auto">
            <a:xfrm>
              <a:off x="5905944" y="2595075"/>
              <a:ext cx="958144" cy="41658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42" name="AutoShape 39"/>
            <p:cNvCxnSpPr>
              <a:cxnSpLocks noChangeShapeType="1"/>
              <a:stCxn id="10" idx="5"/>
              <a:endCxn id="25" idx="0"/>
            </p:cNvCxnSpPr>
            <p:nvPr/>
          </p:nvCxnSpPr>
          <p:spPr bwMode="auto">
            <a:xfrm rot="16200000" flipH="1">
              <a:off x="6303963" y="2197055"/>
              <a:ext cx="416585" cy="1212623"/>
            </a:xfrm>
            <a:prstGeom prst="curvedConnector3">
              <a:avLst>
                <a:gd name="adj1" fmla="val 13694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43" name="AutoShape 40"/>
            <p:cNvCxnSpPr>
              <a:cxnSpLocks noChangeShapeType="1"/>
              <a:stCxn id="10" idx="6"/>
              <a:endCxn id="24" idx="0"/>
            </p:cNvCxnSpPr>
            <p:nvPr/>
          </p:nvCxnSpPr>
          <p:spPr bwMode="auto">
            <a:xfrm>
              <a:off x="5969337" y="2503607"/>
              <a:ext cx="1345750" cy="508051"/>
            </a:xfrm>
            <a:prstGeom prst="curvedConnector2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44" name="AutoShape 41"/>
            <p:cNvCxnSpPr>
              <a:cxnSpLocks noChangeShapeType="1"/>
              <a:stCxn id="8" idx="3"/>
              <a:endCxn id="9" idx="0"/>
            </p:cNvCxnSpPr>
            <p:nvPr/>
          </p:nvCxnSpPr>
          <p:spPr bwMode="auto">
            <a:xfrm flipH="1">
              <a:off x="3650048" y="2154038"/>
              <a:ext cx="380360" cy="17297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45" name="Rectangle 42"/>
            <p:cNvSpPr>
              <a:spLocks noChangeArrowheads="1"/>
            </p:cNvSpPr>
            <p:nvPr/>
          </p:nvSpPr>
          <p:spPr bwMode="auto">
            <a:xfrm>
              <a:off x="2322565" y="3000791"/>
              <a:ext cx="582910" cy="251064"/>
            </a:xfrm>
            <a:prstGeom prst="rect">
              <a:avLst/>
            </a:prstGeom>
            <a:solidFill>
              <a:srgbClr val="66CCFF"/>
            </a:solidFill>
            <a:ln w="9525">
              <a:solidFill>
                <a:srgbClr val="006699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kumimoji="1" lang="en-US" sz="1200">
                  <a:solidFill>
                    <a:srgbClr val="003366"/>
                  </a:solidFill>
                </a:rPr>
                <a:t>2002…</a:t>
              </a:r>
            </a:p>
          </p:txBody>
        </p:sp>
        <p:sp>
          <p:nvSpPr>
            <p:cNvPr id="46" name="Rectangle 43"/>
            <p:cNvSpPr>
              <a:spLocks noChangeArrowheads="1"/>
            </p:cNvSpPr>
            <p:nvPr/>
          </p:nvSpPr>
          <p:spPr bwMode="auto">
            <a:xfrm>
              <a:off x="2310849" y="3431866"/>
              <a:ext cx="943234" cy="251064"/>
            </a:xfrm>
            <a:prstGeom prst="rect">
              <a:avLst/>
            </a:prstGeom>
            <a:solidFill>
              <a:srgbClr val="66CCFF"/>
            </a:solidFill>
            <a:ln w="9525">
              <a:solidFill>
                <a:srgbClr val="006699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kumimoji="1" lang="en-US" sz="1200">
                  <a:solidFill>
                    <a:srgbClr val="003366"/>
                  </a:solidFill>
                </a:rPr>
                <a:t>ms/Brown92</a:t>
              </a:r>
            </a:p>
          </p:txBody>
        </p:sp>
        <p:sp>
          <p:nvSpPr>
            <p:cNvPr id="47" name="Rectangle 44"/>
            <p:cNvSpPr>
              <a:spLocks noChangeArrowheads="1"/>
            </p:cNvSpPr>
            <p:nvPr/>
          </p:nvSpPr>
          <p:spPr bwMode="auto">
            <a:xfrm>
              <a:off x="2894265" y="3860224"/>
              <a:ext cx="678397" cy="251064"/>
            </a:xfrm>
            <a:prstGeom prst="rect">
              <a:avLst/>
            </a:prstGeom>
            <a:solidFill>
              <a:srgbClr val="66CCFF"/>
            </a:solidFill>
            <a:ln w="9525">
              <a:solidFill>
                <a:srgbClr val="006699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kumimoji="1" lang="en-US" sz="1200">
                  <a:solidFill>
                    <a:srgbClr val="003366"/>
                  </a:solidFill>
                </a:rPr>
                <a:t>Kurt P….</a:t>
              </a:r>
            </a:p>
          </p:txBody>
        </p:sp>
        <p:sp>
          <p:nvSpPr>
            <p:cNvPr id="48" name="Rectangle 45"/>
            <p:cNvSpPr>
              <a:spLocks noChangeArrowheads="1"/>
            </p:cNvSpPr>
            <p:nvPr/>
          </p:nvSpPr>
          <p:spPr bwMode="auto">
            <a:xfrm>
              <a:off x="3294463" y="3592162"/>
              <a:ext cx="591629" cy="251064"/>
            </a:xfrm>
            <a:prstGeom prst="rect">
              <a:avLst/>
            </a:prstGeom>
            <a:solidFill>
              <a:srgbClr val="66CCFF"/>
            </a:solidFill>
            <a:ln w="9525">
              <a:solidFill>
                <a:srgbClr val="006699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kumimoji="1" lang="en-US" sz="1200">
                  <a:solidFill>
                    <a:srgbClr val="003366"/>
                  </a:solidFill>
                </a:rPr>
                <a:t>PRPL…</a:t>
              </a:r>
            </a:p>
          </p:txBody>
        </p:sp>
        <p:sp>
          <p:nvSpPr>
            <p:cNvPr id="49" name="Rectangle 46"/>
            <p:cNvSpPr>
              <a:spLocks noChangeArrowheads="1"/>
            </p:cNvSpPr>
            <p:nvPr/>
          </p:nvSpPr>
          <p:spPr bwMode="auto">
            <a:xfrm>
              <a:off x="3709583" y="3306890"/>
              <a:ext cx="469584" cy="251064"/>
            </a:xfrm>
            <a:prstGeom prst="rect">
              <a:avLst/>
            </a:prstGeom>
            <a:solidFill>
              <a:srgbClr val="66CCFF"/>
            </a:solidFill>
            <a:ln w="9525">
              <a:solidFill>
                <a:srgbClr val="006699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kumimoji="1" lang="en-US" sz="1200">
                  <a:solidFill>
                    <a:srgbClr val="003366"/>
                  </a:solidFill>
                </a:rPr>
                <a:t>1992</a:t>
              </a:r>
            </a:p>
          </p:txBody>
        </p:sp>
        <p:sp>
          <p:nvSpPr>
            <p:cNvPr id="50" name="Rectangle 47"/>
            <p:cNvSpPr>
              <a:spLocks noChangeArrowheads="1"/>
            </p:cNvSpPr>
            <p:nvPr/>
          </p:nvSpPr>
          <p:spPr bwMode="auto">
            <a:xfrm>
              <a:off x="3802317" y="3834867"/>
              <a:ext cx="582968" cy="251064"/>
            </a:xfrm>
            <a:prstGeom prst="rect">
              <a:avLst/>
            </a:prstGeom>
            <a:solidFill>
              <a:srgbClr val="66CCFF"/>
            </a:solidFill>
            <a:ln w="9525">
              <a:solidFill>
                <a:srgbClr val="006699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kumimoji="1" lang="en-US" sz="1200">
                  <a:solidFill>
                    <a:srgbClr val="003366"/>
                  </a:solidFill>
                </a:rPr>
                <a:t>Univ….</a:t>
              </a:r>
              <a:endParaRPr kumimoji="1" lang="en-US" sz="1200"/>
            </a:p>
          </p:txBody>
        </p:sp>
        <p:sp>
          <p:nvSpPr>
            <p:cNvPr id="51" name="Rectangle 48"/>
            <p:cNvSpPr>
              <a:spLocks noChangeArrowheads="1"/>
            </p:cNvSpPr>
            <p:nvPr/>
          </p:nvSpPr>
          <p:spPr bwMode="auto">
            <a:xfrm>
              <a:off x="4336661" y="3247119"/>
              <a:ext cx="582910" cy="251064"/>
            </a:xfrm>
            <a:prstGeom prst="rect">
              <a:avLst/>
            </a:prstGeom>
            <a:solidFill>
              <a:srgbClr val="66CCFF"/>
            </a:solidFill>
            <a:ln w="9525">
              <a:solidFill>
                <a:srgbClr val="006699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kumimoji="1" lang="en-US" sz="1200">
                  <a:solidFill>
                    <a:srgbClr val="003366"/>
                  </a:solidFill>
                </a:rPr>
                <a:t>2002…</a:t>
              </a:r>
            </a:p>
          </p:txBody>
        </p:sp>
        <p:sp>
          <p:nvSpPr>
            <p:cNvPr id="52" name="Rectangle 49"/>
            <p:cNvSpPr>
              <a:spLocks noChangeArrowheads="1"/>
            </p:cNvSpPr>
            <p:nvPr/>
          </p:nvSpPr>
          <p:spPr bwMode="auto">
            <a:xfrm>
              <a:off x="4551314" y="3503411"/>
              <a:ext cx="700597" cy="251064"/>
            </a:xfrm>
            <a:prstGeom prst="rect">
              <a:avLst/>
            </a:prstGeom>
            <a:solidFill>
              <a:srgbClr val="66CCFF"/>
            </a:solidFill>
            <a:ln w="9525">
              <a:solidFill>
                <a:srgbClr val="006699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kumimoji="1" lang="en-US" sz="1200">
                  <a:solidFill>
                    <a:srgbClr val="003366"/>
                  </a:solidFill>
                </a:rPr>
                <a:t>tr/dec/…</a:t>
              </a:r>
            </a:p>
          </p:txBody>
        </p:sp>
        <p:sp>
          <p:nvSpPr>
            <p:cNvPr id="53" name="Rectangle 50"/>
            <p:cNvSpPr>
              <a:spLocks noChangeArrowheads="1"/>
            </p:cNvSpPr>
            <p:nvPr/>
          </p:nvSpPr>
          <p:spPr bwMode="auto">
            <a:xfrm>
              <a:off x="4895495" y="3853885"/>
              <a:ext cx="640737" cy="251064"/>
            </a:xfrm>
            <a:prstGeom prst="rect">
              <a:avLst/>
            </a:prstGeom>
            <a:solidFill>
              <a:srgbClr val="66CCFF"/>
            </a:solidFill>
            <a:ln w="9525">
              <a:solidFill>
                <a:srgbClr val="006699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kumimoji="1" lang="en-US" sz="1200">
                  <a:solidFill>
                    <a:srgbClr val="003366"/>
                  </a:solidFill>
                </a:rPr>
                <a:t>Paul R.</a:t>
              </a:r>
              <a:r>
                <a:rPr kumimoji="1" lang="en-US" sz="1200"/>
                <a:t> </a:t>
              </a:r>
            </a:p>
          </p:txBody>
        </p:sp>
        <p:sp>
          <p:nvSpPr>
            <p:cNvPr id="54" name="Rectangle 51"/>
            <p:cNvSpPr>
              <a:spLocks noChangeArrowheads="1"/>
            </p:cNvSpPr>
            <p:nvPr/>
          </p:nvSpPr>
          <p:spPr bwMode="auto">
            <a:xfrm>
              <a:off x="5198540" y="3430961"/>
              <a:ext cx="514623" cy="251064"/>
            </a:xfrm>
            <a:prstGeom prst="rect">
              <a:avLst/>
            </a:prstGeom>
            <a:solidFill>
              <a:srgbClr val="66CCFF"/>
            </a:solidFill>
            <a:ln w="9525">
              <a:solidFill>
                <a:srgbClr val="006699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kumimoji="1" lang="en-US" sz="1200">
                  <a:solidFill>
                    <a:srgbClr val="003366"/>
                  </a:solidFill>
                </a:rPr>
                <a:t>The</a:t>
              </a:r>
              <a:r>
                <a:rPr kumimoji="1" lang="en-US" sz="1200"/>
                <a:t>…</a:t>
              </a:r>
            </a:p>
          </p:txBody>
        </p:sp>
        <p:sp>
          <p:nvSpPr>
            <p:cNvPr id="55" name="Rectangle 52"/>
            <p:cNvSpPr>
              <a:spLocks noChangeArrowheads="1"/>
            </p:cNvSpPr>
            <p:nvPr/>
          </p:nvSpPr>
          <p:spPr bwMode="auto">
            <a:xfrm>
              <a:off x="5463534" y="3679101"/>
              <a:ext cx="667470" cy="251064"/>
            </a:xfrm>
            <a:prstGeom prst="rect">
              <a:avLst/>
            </a:prstGeom>
            <a:solidFill>
              <a:srgbClr val="66CCFF"/>
            </a:solidFill>
            <a:ln w="9525">
              <a:solidFill>
                <a:srgbClr val="006699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kumimoji="1" lang="en-US" sz="1200">
                  <a:solidFill>
                    <a:srgbClr val="003366"/>
                  </a:solidFill>
                </a:rPr>
                <a:t>Digital…</a:t>
              </a:r>
            </a:p>
          </p:txBody>
        </p:sp>
        <p:sp>
          <p:nvSpPr>
            <p:cNvPr id="56" name="Rectangle 53"/>
            <p:cNvSpPr>
              <a:spLocks noChangeArrowheads="1"/>
            </p:cNvSpPr>
            <p:nvPr/>
          </p:nvSpPr>
          <p:spPr bwMode="auto">
            <a:xfrm>
              <a:off x="5987314" y="3967088"/>
              <a:ext cx="529152" cy="251064"/>
            </a:xfrm>
            <a:prstGeom prst="rect">
              <a:avLst/>
            </a:prstGeom>
            <a:solidFill>
              <a:srgbClr val="66CCFF"/>
            </a:solidFill>
            <a:ln w="9525">
              <a:solidFill>
                <a:srgbClr val="006699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kumimoji="1" lang="en-US" sz="1200">
                  <a:solidFill>
                    <a:srgbClr val="003366"/>
                  </a:solidFill>
                </a:rPr>
                <a:t>SRC…</a:t>
              </a:r>
            </a:p>
          </p:txBody>
        </p:sp>
        <p:sp>
          <p:nvSpPr>
            <p:cNvPr id="57" name="Rectangle 54"/>
            <p:cNvSpPr>
              <a:spLocks noChangeArrowheads="1"/>
            </p:cNvSpPr>
            <p:nvPr/>
          </p:nvSpPr>
          <p:spPr bwMode="auto">
            <a:xfrm>
              <a:off x="6359423" y="3384774"/>
              <a:ext cx="469584" cy="251064"/>
            </a:xfrm>
            <a:prstGeom prst="rect">
              <a:avLst/>
            </a:prstGeom>
            <a:solidFill>
              <a:srgbClr val="66CCFF"/>
            </a:solidFill>
            <a:ln w="9525">
              <a:solidFill>
                <a:srgbClr val="006699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kumimoji="1" lang="en-US" sz="1200">
                  <a:solidFill>
                    <a:srgbClr val="003366"/>
                  </a:solidFill>
                </a:rPr>
                <a:t>1997</a:t>
              </a:r>
            </a:p>
          </p:txBody>
        </p:sp>
        <p:sp>
          <p:nvSpPr>
            <p:cNvPr id="58" name="Rectangle 55"/>
            <p:cNvSpPr>
              <a:spLocks noChangeArrowheads="1"/>
            </p:cNvSpPr>
            <p:nvPr/>
          </p:nvSpPr>
          <p:spPr bwMode="auto">
            <a:xfrm>
              <a:off x="6257066" y="3706269"/>
              <a:ext cx="888022" cy="251064"/>
            </a:xfrm>
            <a:prstGeom prst="rect">
              <a:avLst/>
            </a:prstGeom>
            <a:solidFill>
              <a:srgbClr val="66CCFF"/>
            </a:solidFill>
            <a:ln w="9525">
              <a:solidFill>
                <a:srgbClr val="006699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kumimoji="1" lang="en-US" sz="1200">
                  <a:solidFill>
                    <a:srgbClr val="003366"/>
                  </a:solidFill>
                </a:rPr>
                <a:t>db/labs/dec</a:t>
              </a:r>
            </a:p>
          </p:txBody>
        </p:sp>
        <p:sp>
          <p:nvSpPr>
            <p:cNvPr id="59" name="Rectangle 56"/>
            <p:cNvSpPr>
              <a:spLocks noChangeArrowheads="1"/>
            </p:cNvSpPr>
            <p:nvPr/>
          </p:nvSpPr>
          <p:spPr bwMode="auto">
            <a:xfrm>
              <a:off x="6626670" y="3971615"/>
              <a:ext cx="918593" cy="251064"/>
            </a:xfrm>
            <a:prstGeom prst="rect">
              <a:avLst/>
            </a:prstGeom>
            <a:solidFill>
              <a:srgbClr val="66CCFF"/>
            </a:solidFill>
            <a:ln w="9525">
              <a:solidFill>
                <a:srgbClr val="006699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kumimoji="1" lang="en-US" sz="1200">
                  <a:solidFill>
                    <a:srgbClr val="003366"/>
                  </a:solidFill>
                </a:rPr>
                <a:t>http://www.</a:t>
              </a:r>
            </a:p>
          </p:txBody>
        </p:sp>
        <p:cxnSp>
          <p:nvCxnSpPr>
            <p:cNvPr id="60" name="AutoShape 57"/>
            <p:cNvCxnSpPr>
              <a:cxnSpLocks noChangeShapeType="1"/>
              <a:stCxn id="11" idx="4"/>
              <a:endCxn id="45" idx="0"/>
            </p:cNvCxnSpPr>
            <p:nvPr/>
          </p:nvCxnSpPr>
          <p:spPr bwMode="auto">
            <a:xfrm rot="5400000">
              <a:off x="2587757" y="2932869"/>
              <a:ext cx="94185" cy="41659"/>
            </a:xfrm>
            <a:prstGeom prst="curvedConnector3">
              <a:avLst>
                <a:gd name="adj1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61" name="AutoShape 58"/>
            <p:cNvCxnSpPr>
              <a:cxnSpLocks noChangeShapeType="1"/>
              <a:stCxn id="12" idx="4"/>
              <a:endCxn id="46" idx="0"/>
            </p:cNvCxnSpPr>
            <p:nvPr/>
          </p:nvCxnSpPr>
          <p:spPr bwMode="auto">
            <a:xfrm rot="5400000">
              <a:off x="2663377" y="3104486"/>
              <a:ext cx="446470" cy="208291"/>
            </a:xfrm>
            <a:prstGeom prst="curvedConnector3">
              <a:avLst>
                <a:gd name="adj1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62" name="AutoShape 59"/>
            <p:cNvCxnSpPr>
              <a:cxnSpLocks noChangeShapeType="1"/>
              <a:stCxn id="13" idx="4"/>
              <a:endCxn id="47" idx="0"/>
            </p:cNvCxnSpPr>
            <p:nvPr/>
          </p:nvCxnSpPr>
          <p:spPr bwMode="auto">
            <a:xfrm rot="16200000" flipH="1">
              <a:off x="2901781" y="3528540"/>
              <a:ext cx="628499" cy="34867"/>
            </a:xfrm>
            <a:prstGeom prst="curvedConnector3">
              <a:avLst>
                <a:gd name="adj1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63" name="AutoShape 60"/>
            <p:cNvCxnSpPr>
              <a:cxnSpLocks noChangeShapeType="1"/>
              <a:stCxn id="14" idx="4"/>
              <a:endCxn id="48" idx="0"/>
            </p:cNvCxnSpPr>
            <p:nvPr/>
          </p:nvCxnSpPr>
          <p:spPr bwMode="auto">
            <a:xfrm rot="16200000" flipH="1">
              <a:off x="3398060" y="3399944"/>
              <a:ext cx="360437" cy="23999"/>
            </a:xfrm>
            <a:prstGeom prst="curvedConnector3">
              <a:avLst>
                <a:gd name="adj1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64" name="AutoShape 61"/>
            <p:cNvCxnSpPr>
              <a:cxnSpLocks noChangeShapeType="1"/>
              <a:stCxn id="15" idx="4"/>
              <a:endCxn id="49" idx="0"/>
            </p:cNvCxnSpPr>
            <p:nvPr/>
          </p:nvCxnSpPr>
          <p:spPr bwMode="auto">
            <a:xfrm rot="16200000" flipH="1">
              <a:off x="3880076" y="3242591"/>
              <a:ext cx="75165" cy="53432"/>
            </a:xfrm>
            <a:prstGeom prst="curvedConnector3">
              <a:avLst>
                <a:gd name="adj1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65" name="AutoShape 62"/>
            <p:cNvCxnSpPr>
              <a:cxnSpLocks noChangeShapeType="1"/>
              <a:stCxn id="16" idx="4"/>
              <a:endCxn id="50" idx="0"/>
            </p:cNvCxnSpPr>
            <p:nvPr/>
          </p:nvCxnSpPr>
          <p:spPr bwMode="auto">
            <a:xfrm rot="5400000">
              <a:off x="3887774" y="3437753"/>
              <a:ext cx="603142" cy="191086"/>
            </a:xfrm>
            <a:prstGeom prst="curvedConnector3">
              <a:avLst>
                <a:gd name="adj1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66" name="AutoShape 63"/>
            <p:cNvCxnSpPr>
              <a:cxnSpLocks noChangeShapeType="1"/>
              <a:stCxn id="26" idx="4"/>
              <a:endCxn id="51" idx="0"/>
            </p:cNvCxnSpPr>
            <p:nvPr/>
          </p:nvCxnSpPr>
          <p:spPr bwMode="auto">
            <a:xfrm rot="5400000">
              <a:off x="4486841" y="3046978"/>
              <a:ext cx="341418" cy="58865"/>
            </a:xfrm>
            <a:prstGeom prst="curvedConnector3">
              <a:avLst>
                <a:gd name="adj1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67" name="AutoShape 64"/>
            <p:cNvCxnSpPr>
              <a:cxnSpLocks noChangeShapeType="1"/>
              <a:stCxn id="27" idx="4"/>
              <a:endCxn id="52" idx="0"/>
            </p:cNvCxnSpPr>
            <p:nvPr/>
          </p:nvCxnSpPr>
          <p:spPr bwMode="auto">
            <a:xfrm rot="5400000">
              <a:off x="4715962" y="3203651"/>
              <a:ext cx="485412" cy="114108"/>
            </a:xfrm>
            <a:prstGeom prst="curvedConnector3">
              <a:avLst>
                <a:gd name="adj1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68" name="AutoShape 65"/>
            <p:cNvCxnSpPr>
              <a:cxnSpLocks noChangeShapeType="1"/>
              <a:stCxn id="19" idx="4"/>
              <a:endCxn id="53" idx="0"/>
            </p:cNvCxnSpPr>
            <p:nvPr/>
          </p:nvCxnSpPr>
          <p:spPr bwMode="auto">
            <a:xfrm rot="5400000">
              <a:off x="4929235" y="3558201"/>
              <a:ext cx="582313" cy="9056"/>
            </a:xfrm>
            <a:prstGeom prst="curvedConnector3">
              <a:avLst>
                <a:gd name="adj1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69" name="AutoShape 66"/>
            <p:cNvCxnSpPr>
              <a:cxnSpLocks noChangeShapeType="1"/>
              <a:stCxn id="20" idx="4"/>
              <a:endCxn id="54" idx="0"/>
            </p:cNvCxnSpPr>
            <p:nvPr/>
          </p:nvCxnSpPr>
          <p:spPr bwMode="auto">
            <a:xfrm rot="5400000">
              <a:off x="5444758" y="3282666"/>
              <a:ext cx="159389" cy="137201"/>
            </a:xfrm>
            <a:prstGeom prst="curvedConnector3">
              <a:avLst>
                <a:gd name="adj1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70" name="AutoShape 67"/>
            <p:cNvCxnSpPr>
              <a:cxnSpLocks noChangeShapeType="1"/>
              <a:stCxn id="22" idx="4"/>
              <a:endCxn id="55" idx="0"/>
            </p:cNvCxnSpPr>
            <p:nvPr/>
          </p:nvCxnSpPr>
          <p:spPr bwMode="auto">
            <a:xfrm rot="5400000">
              <a:off x="5690859" y="3377981"/>
              <a:ext cx="407529" cy="194709"/>
            </a:xfrm>
            <a:prstGeom prst="curvedConnector3">
              <a:avLst>
                <a:gd name="adj1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71" name="AutoShape 68"/>
            <p:cNvCxnSpPr>
              <a:cxnSpLocks noChangeShapeType="1"/>
              <a:stCxn id="23" idx="4"/>
              <a:endCxn id="56" idx="0"/>
            </p:cNvCxnSpPr>
            <p:nvPr/>
          </p:nvCxnSpPr>
          <p:spPr bwMode="auto">
            <a:xfrm rot="5400000">
              <a:off x="6012355" y="3511108"/>
              <a:ext cx="695516" cy="216442"/>
            </a:xfrm>
            <a:prstGeom prst="curvedConnector3">
              <a:avLst>
                <a:gd name="adj1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72" name="AutoShape 69"/>
            <p:cNvCxnSpPr>
              <a:cxnSpLocks noChangeShapeType="1"/>
              <a:stCxn id="21" idx="4"/>
              <a:endCxn id="57" idx="0"/>
            </p:cNvCxnSpPr>
            <p:nvPr/>
          </p:nvCxnSpPr>
          <p:spPr bwMode="auto">
            <a:xfrm rot="5400000">
              <a:off x="6672325" y="3193462"/>
              <a:ext cx="113202" cy="269421"/>
            </a:xfrm>
            <a:prstGeom prst="curvedConnector3">
              <a:avLst>
                <a:gd name="adj1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73" name="AutoShape 70"/>
            <p:cNvCxnSpPr>
              <a:cxnSpLocks noChangeShapeType="1"/>
              <a:stCxn id="25" idx="4"/>
              <a:endCxn id="58" idx="0"/>
            </p:cNvCxnSpPr>
            <p:nvPr/>
          </p:nvCxnSpPr>
          <p:spPr bwMode="auto">
            <a:xfrm rot="5400000">
              <a:off x="6692248" y="3280402"/>
              <a:ext cx="434698" cy="417037"/>
            </a:xfrm>
            <a:prstGeom prst="curvedConnector3">
              <a:avLst>
                <a:gd name="adj1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74" name="AutoShape 71"/>
            <p:cNvCxnSpPr>
              <a:cxnSpLocks noChangeShapeType="1"/>
              <a:stCxn id="24" idx="4"/>
              <a:endCxn id="59" idx="0"/>
            </p:cNvCxnSpPr>
            <p:nvPr/>
          </p:nvCxnSpPr>
          <p:spPr bwMode="auto">
            <a:xfrm rot="5400000">
              <a:off x="6850506" y="3507033"/>
              <a:ext cx="700043" cy="229121"/>
            </a:xfrm>
            <a:prstGeom prst="curvedConnector3">
              <a:avLst>
                <a:gd name="adj1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75" name="Oval 72"/>
            <p:cNvSpPr>
              <a:spLocks noChangeArrowheads="1"/>
            </p:cNvSpPr>
            <p:nvPr/>
          </p:nvSpPr>
          <p:spPr bwMode="auto">
            <a:xfrm>
              <a:off x="6858754" y="1454686"/>
              <a:ext cx="554239" cy="221877"/>
            </a:xfrm>
            <a:prstGeom prst="ellipse">
              <a:avLst/>
            </a:prstGeom>
            <a:solidFill>
              <a:srgbClr val="B2B2B2"/>
            </a:solidFill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200"/>
                <a:t>attribute</a:t>
              </a:r>
            </a:p>
          </p:txBody>
        </p:sp>
        <p:sp>
          <p:nvSpPr>
            <p:cNvPr id="76" name="Oval 73"/>
            <p:cNvSpPr>
              <a:spLocks noChangeArrowheads="1"/>
            </p:cNvSpPr>
            <p:nvPr/>
          </p:nvSpPr>
          <p:spPr bwMode="auto">
            <a:xfrm>
              <a:off x="6370625" y="1461931"/>
              <a:ext cx="358625" cy="228216"/>
            </a:xfrm>
            <a:prstGeom prst="ellipse">
              <a:avLst/>
            </a:prstGeom>
            <a:solidFill>
              <a:schemeClr val="tx1"/>
            </a:solidFill>
            <a:ln w="38100" cmpd="dbl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200">
                  <a:solidFill>
                    <a:schemeClr val="bg1"/>
                  </a:solidFill>
                </a:rPr>
                <a:t>root</a:t>
              </a:r>
            </a:p>
          </p:txBody>
        </p:sp>
        <p:sp>
          <p:nvSpPr>
            <p:cNvPr id="77" name="Rectangle 74"/>
            <p:cNvSpPr>
              <a:spLocks noChangeArrowheads="1"/>
            </p:cNvSpPr>
            <p:nvPr/>
          </p:nvSpPr>
          <p:spPr bwMode="auto">
            <a:xfrm>
              <a:off x="6396888" y="1806065"/>
              <a:ext cx="319684" cy="24723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200"/>
                <a:t>p-i</a:t>
              </a:r>
            </a:p>
          </p:txBody>
        </p:sp>
        <p:sp>
          <p:nvSpPr>
            <p:cNvPr id="78" name="Oval 75"/>
            <p:cNvSpPr>
              <a:spLocks noChangeArrowheads="1"/>
            </p:cNvSpPr>
            <p:nvPr/>
          </p:nvSpPr>
          <p:spPr bwMode="auto">
            <a:xfrm>
              <a:off x="6872338" y="1806972"/>
              <a:ext cx="558766" cy="220065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200"/>
                <a:t>element</a:t>
              </a:r>
            </a:p>
          </p:txBody>
        </p:sp>
        <p:sp>
          <p:nvSpPr>
            <p:cNvPr id="79" name="Rectangle 76"/>
            <p:cNvSpPr>
              <a:spLocks noChangeArrowheads="1"/>
            </p:cNvSpPr>
            <p:nvPr/>
          </p:nvSpPr>
          <p:spPr bwMode="auto">
            <a:xfrm>
              <a:off x="6672955" y="2153824"/>
              <a:ext cx="404202" cy="251064"/>
            </a:xfrm>
            <a:prstGeom prst="rect">
              <a:avLst/>
            </a:prstGeom>
            <a:solidFill>
              <a:srgbClr val="66CCFF"/>
            </a:solidFill>
            <a:ln w="9525">
              <a:solidFill>
                <a:srgbClr val="006699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kumimoji="1" lang="en-US" sz="1200">
                  <a:solidFill>
                    <a:srgbClr val="003366"/>
                  </a:solidFill>
                </a:rPr>
                <a:t>text</a:t>
              </a:r>
            </a:p>
          </p:txBody>
        </p:sp>
      </p:grpSp>
      <p:pic>
        <p:nvPicPr>
          <p:cNvPr id="84" name="Picture 4" descr="C:\Users\Andreas Haeberlen\AppData\Local\Microsoft\Windows\Temporary Internet Files\Content.IE5\D49R5GBN\MC900432599[1]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6238" y="2920099"/>
            <a:ext cx="434478" cy="434478"/>
          </a:xfrm>
          <a:prstGeom prst="rect">
            <a:avLst/>
          </a:prstGeom>
          <a:noFill/>
        </p:spPr>
      </p:pic>
      <p:pic>
        <p:nvPicPr>
          <p:cNvPr id="85" name="Picture 4" descr="C:\Users\Andreas Haeberlen\AppData\Local\Microsoft\Windows\Temporary Internet Files\Content.IE5\D49R5GBN\MC900432599[1]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512611" y="2867016"/>
            <a:ext cx="434478" cy="434478"/>
          </a:xfrm>
          <a:prstGeom prst="rect">
            <a:avLst/>
          </a:prstGeom>
          <a:noFill/>
        </p:spPr>
      </p:pic>
      <p:sp>
        <p:nvSpPr>
          <p:cNvPr id="86" name="Right Arrow 85"/>
          <p:cNvSpPr/>
          <p:nvPr/>
        </p:nvSpPr>
        <p:spPr bwMode="auto">
          <a:xfrm>
            <a:off x="1417834" y="2969231"/>
            <a:ext cx="462337" cy="339048"/>
          </a:xfrm>
          <a:prstGeom prst="rightArrow">
            <a:avLst/>
          </a:prstGeom>
          <a:solidFill>
            <a:srgbClr val="33CC33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ight Arrow 86"/>
          <p:cNvSpPr/>
          <p:nvPr/>
        </p:nvSpPr>
        <p:spPr bwMode="auto">
          <a:xfrm>
            <a:off x="7765551" y="2936696"/>
            <a:ext cx="462337" cy="339048"/>
          </a:xfrm>
          <a:prstGeom prst="rightArrow">
            <a:avLst/>
          </a:prstGeom>
          <a:solidFill>
            <a:srgbClr val="33CC33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TextBox 87"/>
          <p:cNvSpPr txBox="1"/>
          <p:nvPr/>
        </p:nvSpPr>
        <p:spPr>
          <a:xfrm>
            <a:off x="1302968" y="3298005"/>
            <a:ext cx="6815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XML</a:t>
            </a:r>
            <a:br>
              <a:rPr lang="en-US" sz="1400" smtClean="0"/>
            </a:br>
            <a:r>
              <a:rPr lang="en-US" sz="1400" smtClean="0"/>
              <a:t>parser</a:t>
            </a:r>
            <a:endParaRPr lang="en-US" sz="1400"/>
          </a:p>
        </p:txBody>
      </p:sp>
      <p:sp>
        <p:nvSpPr>
          <p:cNvPr id="89" name="TextBox 88"/>
          <p:cNvSpPr txBox="1"/>
          <p:nvPr/>
        </p:nvSpPr>
        <p:spPr>
          <a:xfrm>
            <a:off x="254909" y="2566827"/>
            <a:ext cx="13564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XML document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17442488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" grpId="0" animBg="1"/>
      <p:bldP spid="87" grpId="0" animBg="1"/>
      <p:bldP spid="88" grpId="0"/>
    </p:bldLst>
  </p:timing>
</p:sld>
</file>

<file path=ppt/theme/theme1.xml><?xml version="1.0" encoding="utf-8"?>
<a:theme xmlns:a="http://schemas.openxmlformats.org/drawingml/2006/main" name="mcanini-ingi2145">
  <a:themeElements>
    <a:clrScheme name="lecture 2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FFCF01"/>
      </a:accent2>
      <a:accent3>
        <a:srgbClr val="FFFFFF"/>
      </a:accent3>
      <a:accent4>
        <a:srgbClr val="000000"/>
      </a:accent4>
      <a:accent5>
        <a:srgbClr val="AAEFD1"/>
      </a:accent5>
      <a:accent6>
        <a:srgbClr val="E7BB01"/>
      </a:accent6>
      <a:hlink>
        <a:srgbClr val="FF0000"/>
      </a:hlink>
      <a:folHlink>
        <a:srgbClr val="3333CC"/>
      </a:folHlink>
    </a:clrScheme>
    <a:fontScheme name="lecture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1905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rtlCol="0" anchor="ctr"/>
      <a:lstStyle>
        <a:defPPr algn="ctr">
          <a:defRPr/>
        </a:defPPr>
      </a:lstStyle>
    </a:spDef>
    <a:lnDef>
      <a:spPr bwMode="auto">
        <a:solidFill>
          <a:schemeClr val="accent1"/>
        </a:solidFill>
        <a:ln w="1905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</a:objectDefaults>
  <a:extraClrSchemeLst>
    <a:extraClrScheme>
      <a:clrScheme name="lecture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cture 2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cture 3">
        <a:dk1>
          <a:srgbClr val="000000"/>
        </a:dk1>
        <a:lt1>
          <a:srgbClr val="FFFFFF"/>
        </a:lt1>
        <a:dk2>
          <a:srgbClr val="000000"/>
        </a:dk2>
        <a:lt2>
          <a:srgbClr val="5F5F5F"/>
        </a:lt2>
        <a:accent1>
          <a:srgbClr val="EAEAEA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737373"/>
        </a:accent6>
        <a:hlink>
          <a:srgbClr val="4D4D4D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cture 4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cture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cture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cture 7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mcanini-ingi2145.thmx</Template>
  <TotalTime>71132</TotalTime>
  <Words>5144</Words>
  <Application>Microsoft Macintosh PowerPoint</Application>
  <PresentationFormat>On-screen Show (4:3)</PresentationFormat>
  <Paragraphs>838</Paragraphs>
  <Slides>50</Slides>
  <Notes>9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1" baseType="lpstr">
      <vt:lpstr>mcanini-ingi2145</vt:lpstr>
      <vt:lpstr>INGI2145: CLOUD COMPUTING (Fall 2014)</vt:lpstr>
      <vt:lpstr>Goals for today</vt:lpstr>
      <vt:lpstr>What is JavaScript?</vt:lpstr>
      <vt:lpstr>A brief history of JavaScript</vt:lpstr>
      <vt:lpstr>A simple client-side example</vt:lpstr>
      <vt:lpstr>Including JavaScript in HTML</vt:lpstr>
      <vt:lpstr>Event handlers</vt:lpstr>
      <vt:lpstr>Manipulating HTML (XML) documents</vt:lpstr>
      <vt:lpstr>The Document Object Model</vt:lpstr>
      <vt:lpstr>Accessing the DOM from JavaScript</vt:lpstr>
      <vt:lpstr>&lt;div&gt; and &lt;span&gt;</vt:lpstr>
      <vt:lpstr>Functions for accessing the DOM</vt:lpstr>
      <vt:lpstr>innerHTML</vt:lpstr>
      <vt:lpstr>Recap: JavaScript</vt:lpstr>
      <vt:lpstr>Goals for today</vt:lpstr>
      <vt:lpstr>Implementing search suggestions</vt:lpstr>
      <vt:lpstr>XMLHttpRequest</vt:lpstr>
      <vt:lpstr>XMLHttpRequest workflow</vt:lpstr>
      <vt:lpstr>XMLHttpRequest properties</vt:lpstr>
      <vt:lpstr>XMLHttpRequest methods</vt:lpstr>
      <vt:lpstr>Security restrictions</vt:lpstr>
      <vt:lpstr>Instantiating XMLHttpRequest</vt:lpstr>
      <vt:lpstr>A few caveats</vt:lpstr>
      <vt:lpstr>Recap: XMLHttpRequest</vt:lpstr>
      <vt:lpstr>Goals for today</vt:lpstr>
      <vt:lpstr>What is AJAX?</vt:lpstr>
      <vt:lpstr>Where is AJAX used?</vt:lpstr>
      <vt:lpstr>How does AJAX work?</vt:lpstr>
      <vt:lpstr>Building Web applications with AJAX</vt:lpstr>
      <vt:lpstr>AJAX with XML</vt:lpstr>
      <vt:lpstr>Example: Server side</vt:lpstr>
      <vt:lpstr>Example: Client side</vt:lpstr>
      <vt:lpstr>Some common problems</vt:lpstr>
      <vt:lpstr>Pros and cons of AJAX</vt:lpstr>
      <vt:lpstr>Recap: AJAX</vt:lpstr>
      <vt:lpstr>Goals for today</vt:lpstr>
      <vt:lpstr>AJAX troubles</vt:lpstr>
      <vt:lpstr>jQuery support for AJAX</vt:lpstr>
      <vt:lpstr>jQuery support for AJAX</vt:lpstr>
      <vt:lpstr>Problem: Sending structured data</vt:lpstr>
      <vt:lpstr>Working with JSON</vt:lpstr>
      <vt:lpstr>AJAX with jQuery/JSON: Server side</vt:lpstr>
      <vt:lpstr>AJAX with jQuery/JSON: Client side</vt:lpstr>
      <vt:lpstr>Refreshing data</vt:lpstr>
      <vt:lpstr>Goals for today</vt:lpstr>
      <vt:lpstr>Working with APIs: Google Maps</vt:lpstr>
      <vt:lpstr>Google Maps: Creating a map</vt:lpstr>
      <vt:lpstr>Google Maps: Event handlers</vt:lpstr>
      <vt:lpstr>Google Maps: Installing markers</vt:lpstr>
      <vt:lpstr>Resources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Programming 2</dc:title>
  <dc:subject>INGI2145: Cloud Computing</dc:subject>
  <dc:creator>Marco Canini</dc:creator>
  <cp:keywords/>
  <dc:description/>
  <cp:lastModifiedBy>Marco Canini</cp:lastModifiedBy>
  <cp:revision>4825</cp:revision>
  <dcterms:created xsi:type="dcterms:W3CDTF">1999-05-23T11:18:07Z</dcterms:created>
  <dcterms:modified xsi:type="dcterms:W3CDTF">2014-12-04T00:17:32Z</dcterms:modified>
  <cp:category/>
</cp:coreProperties>
</file>